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848" r:id="rId6"/>
  </p:sldMasterIdLst>
  <p:notesMasterIdLst>
    <p:notesMasterId r:id="rId45"/>
  </p:notesMasterIdLst>
  <p:handoutMasterIdLst>
    <p:handoutMasterId r:id="rId46"/>
  </p:handoutMasterIdLst>
  <p:sldIdLst>
    <p:sldId id="260" r:id="rId7"/>
    <p:sldId id="262" r:id="rId8"/>
    <p:sldId id="263" r:id="rId9"/>
    <p:sldId id="264" r:id="rId10"/>
    <p:sldId id="265" r:id="rId11"/>
    <p:sldId id="266" r:id="rId12"/>
    <p:sldId id="267" r:id="rId13"/>
    <p:sldId id="268" r:id="rId14"/>
    <p:sldId id="269" r:id="rId15"/>
    <p:sldId id="270" r:id="rId16"/>
    <p:sldId id="277" r:id="rId17"/>
    <p:sldId id="292" r:id="rId18"/>
    <p:sldId id="294" r:id="rId19"/>
    <p:sldId id="293" r:id="rId20"/>
    <p:sldId id="271" r:id="rId21"/>
    <p:sldId id="272" r:id="rId22"/>
    <p:sldId id="296" r:id="rId23"/>
    <p:sldId id="274" r:id="rId24"/>
    <p:sldId id="295" r:id="rId25"/>
    <p:sldId id="273" r:id="rId26"/>
    <p:sldId id="275" r:id="rId27"/>
    <p:sldId id="280" r:id="rId28"/>
    <p:sldId id="283" r:id="rId29"/>
    <p:sldId id="289" r:id="rId30"/>
    <p:sldId id="276" r:id="rId31"/>
    <p:sldId id="279" r:id="rId32"/>
    <p:sldId id="284" r:id="rId33"/>
    <p:sldId id="287" r:id="rId34"/>
    <p:sldId id="291" r:id="rId35"/>
    <p:sldId id="290" r:id="rId36"/>
    <p:sldId id="306" r:id="rId37"/>
    <p:sldId id="299" r:id="rId38"/>
    <p:sldId id="300" r:id="rId39"/>
    <p:sldId id="301" r:id="rId40"/>
    <p:sldId id="297" r:id="rId41"/>
    <p:sldId id="305" r:id="rId42"/>
    <p:sldId id="298" r:id="rId43"/>
    <p:sldId id="286" r:id="rId4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C92"/>
    <a:srgbClr val="00395A"/>
    <a:srgbClr val="74CBC8"/>
    <a:srgbClr val="F58220"/>
    <a:srgbClr val="DC83A6"/>
    <a:srgbClr val="6052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p:cViewPr varScale="1">
        <p:scale>
          <a:sx n="121" d="100"/>
          <a:sy n="121" d="100"/>
        </p:scale>
        <p:origin x="1904" y="17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101" d="100"/>
          <a:sy n="101" d="100"/>
        </p:scale>
        <p:origin x="-448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AF857E2-2E1F-514F-A41B-22BD3C42E4F1}" type="datetimeFigureOut">
              <a:rPr lang="en-US" smtClean="0"/>
              <a:pPr/>
              <a:t>3/31/22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3E25CC0-198C-974F-9C01-543D44F2F698}" type="slidenum">
              <a:rPr lang="en-US" smtClean="0"/>
              <a:pPr/>
              <a:t>‹#›</a:t>
            </a:fld>
            <a:endParaRPr lang="en-US"/>
          </a:p>
        </p:txBody>
      </p:sp>
    </p:spTree>
    <p:extLst>
      <p:ext uri="{BB962C8B-B14F-4D97-AF65-F5344CB8AC3E}">
        <p14:creationId xmlns:p14="http://schemas.microsoft.com/office/powerpoint/2010/main" val="17330090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27FE41-E058-434F-90C0-860A205088B7}" type="datetimeFigureOut">
              <a:rPr lang="en-US" smtClean="0"/>
              <a:pPr/>
              <a:t>3/31/22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B699EA-4099-7140-9A68-260C12E8C2B0}" type="slidenum">
              <a:rPr lang="en-US" smtClean="0"/>
              <a:pPr/>
              <a:t>‹#›</a:t>
            </a:fld>
            <a:endParaRPr lang="en-US"/>
          </a:p>
        </p:txBody>
      </p:sp>
    </p:spTree>
    <p:extLst>
      <p:ext uri="{BB962C8B-B14F-4D97-AF65-F5344CB8AC3E}">
        <p14:creationId xmlns:p14="http://schemas.microsoft.com/office/powerpoint/2010/main" val="292833488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AB699EA-4099-7140-9A68-260C12E8C2B0}" type="slidenum">
              <a:rPr lang="en-US" smtClean="0"/>
              <a:pPr/>
              <a:t>7</a:t>
            </a:fld>
            <a:endParaRPr lang="en-US"/>
          </a:p>
        </p:txBody>
      </p:sp>
    </p:spTree>
    <p:extLst>
      <p:ext uri="{BB962C8B-B14F-4D97-AF65-F5344CB8AC3E}">
        <p14:creationId xmlns:p14="http://schemas.microsoft.com/office/powerpoint/2010/main" val="910171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b="1">
                <a:solidFill>
                  <a:srgbClr val="00395A"/>
                </a:solidFill>
                <a:latin typeface="Arial"/>
                <a:cs typeface="Arial"/>
              </a:defRPr>
            </a:lvl1pPr>
          </a:lstStyle>
          <a:p>
            <a:r>
              <a:rPr lang="en-US" dirty="0"/>
              <a:t>Click to edit Master title style</a:t>
            </a:r>
            <a:endParaRPr lang="en-GB"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1">
                <a:solidFill>
                  <a:srgbClr val="007C9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sz="2400">
                <a:solidFill>
                  <a:srgbClr val="007C92"/>
                </a:solidFill>
                <a:latin typeface="Arial"/>
                <a:cs typeface="Arial"/>
              </a:defRPr>
            </a:lvl1pPr>
            <a:lvl2pPr>
              <a:defRPr sz="2000">
                <a:solidFill>
                  <a:srgbClr val="007C92"/>
                </a:solidFill>
                <a:latin typeface="Arial"/>
                <a:cs typeface="Arial"/>
              </a:defRPr>
            </a:lvl2pPr>
            <a:lvl3pPr>
              <a:defRPr sz="2000">
                <a:solidFill>
                  <a:srgbClr val="007C92"/>
                </a:solidFill>
                <a:latin typeface="Arial"/>
                <a:cs typeface="Arial"/>
              </a:defRPr>
            </a:lvl3pPr>
            <a:lvl4pPr>
              <a:defRPr sz="1800">
                <a:solidFill>
                  <a:srgbClr val="007C92"/>
                </a:solidFill>
                <a:latin typeface="Arial"/>
                <a:cs typeface="Arial"/>
              </a:defRPr>
            </a:lvl4pPr>
            <a:lvl5pPr>
              <a:defRPr sz="1800">
                <a:solidFill>
                  <a:srgbClr val="007C92"/>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1"/>
          <p:cNvSpPr>
            <a:spLocks noGrp="1"/>
          </p:cNvSpPr>
          <p:nvPr>
            <p:ph type="title"/>
          </p:nvPr>
        </p:nvSpPr>
        <p:spPr>
          <a:xfrm>
            <a:off x="457200" y="980728"/>
            <a:ext cx="8229600" cy="648072"/>
          </a:xfrm>
          <a:prstGeom prst="rect">
            <a:avLst/>
          </a:prstGeom>
        </p:spPr>
        <p:txBody>
          <a:bodyPr/>
          <a:lstStyle>
            <a:lvl1pPr algn="l">
              <a:defRPr sz="3600" b="1">
                <a:solidFill>
                  <a:srgbClr val="00395A"/>
                </a:solidFill>
                <a:latin typeface="Arial"/>
                <a:cs typeface="Arial"/>
              </a:defRPr>
            </a:lvl1pPr>
          </a:lstStyle>
          <a:p>
            <a:r>
              <a:rPr lang="en-US" dirty="0"/>
              <a:t>Click to edit Master title style</a:t>
            </a:r>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8304" y="1196752"/>
            <a:ext cx="1378496" cy="4929411"/>
          </a:xfrm>
          <a:prstGeom prst="rect">
            <a:avLst/>
          </a:prstGeom>
        </p:spPr>
        <p:txBody>
          <a:bodyPr vert="eaVert"/>
          <a:lstStyle>
            <a:lvl1pPr>
              <a:defRPr sz="3600">
                <a:solidFill>
                  <a:srgbClr val="00395A"/>
                </a:solidFill>
                <a:latin typeface="Arial"/>
                <a:cs typeface="Arial"/>
              </a:defRPr>
            </a:lvl1pPr>
          </a:lstStyle>
          <a:p>
            <a:r>
              <a:rPr lang="en-US" dirty="0"/>
              <a:t>Click to edit Master title style</a:t>
            </a:r>
            <a:endParaRPr lang="en-GB" dirty="0"/>
          </a:p>
        </p:txBody>
      </p:sp>
      <p:sp>
        <p:nvSpPr>
          <p:cNvPr id="3" name="Vertical Text Placeholder 2"/>
          <p:cNvSpPr>
            <a:spLocks noGrp="1"/>
          </p:cNvSpPr>
          <p:nvPr>
            <p:ph type="body" orient="vert" idx="1"/>
          </p:nvPr>
        </p:nvSpPr>
        <p:spPr>
          <a:xfrm>
            <a:off x="457200" y="1196752"/>
            <a:ext cx="6563072" cy="4929411"/>
          </a:xfrm>
          <a:prstGeom prst="rect">
            <a:avLst/>
          </a:prstGeom>
        </p:spPr>
        <p:txBody>
          <a:bodyPr vert="eaVert"/>
          <a:lstStyle>
            <a:lvl1pPr>
              <a:defRPr sz="2400">
                <a:solidFill>
                  <a:srgbClr val="007C92"/>
                </a:solidFill>
                <a:latin typeface="Arial"/>
                <a:cs typeface="Arial"/>
              </a:defRPr>
            </a:lvl1pPr>
            <a:lvl2pPr>
              <a:defRPr sz="2000">
                <a:solidFill>
                  <a:srgbClr val="007C92"/>
                </a:solidFill>
                <a:latin typeface="Arial"/>
                <a:cs typeface="Arial"/>
              </a:defRPr>
            </a:lvl2pPr>
            <a:lvl3pPr>
              <a:defRPr sz="2000">
                <a:solidFill>
                  <a:srgbClr val="007C92"/>
                </a:solidFill>
                <a:latin typeface="Arial"/>
                <a:cs typeface="Arial"/>
              </a:defRPr>
            </a:lvl3pPr>
            <a:lvl4pPr>
              <a:defRPr sz="1800">
                <a:solidFill>
                  <a:srgbClr val="007C92"/>
                </a:solidFill>
                <a:latin typeface="Arial"/>
                <a:cs typeface="Arial"/>
              </a:defRPr>
            </a:lvl4pPr>
            <a:lvl5pPr>
              <a:defRPr sz="1800">
                <a:solidFill>
                  <a:srgbClr val="007C92"/>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9B4EFB39-C5F2-E545-A5D6-D16E41EF144B}" type="datetimeFigureOut">
              <a:rPr lang="en-US" smtClean="0"/>
              <a:pPr/>
              <a:t>3/31/22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B6616C-A317-3F4C-89E7-7CC167EA489A}"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B4EFB39-C5F2-E545-A5D6-D16E41EF144B}" type="datetimeFigureOut">
              <a:rPr lang="en-US" smtClean="0"/>
              <a:pPr/>
              <a:t>3/31/22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B6616C-A317-3F4C-89E7-7CC167EA489A}"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B4EFB39-C5F2-E545-A5D6-D16E41EF144B}" type="datetimeFigureOut">
              <a:rPr lang="en-US" smtClean="0"/>
              <a:pPr/>
              <a:t>3/31/22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B6616C-A317-3F4C-89E7-7CC167EA489A}"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9B4EFB39-C5F2-E545-A5D6-D16E41EF144B}" type="datetimeFigureOut">
              <a:rPr lang="en-US" smtClean="0"/>
              <a:pPr/>
              <a:t>3/31/22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B6616C-A317-3F4C-89E7-7CC167EA489A}"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9B4EFB39-C5F2-E545-A5D6-D16E41EF144B}" type="datetimeFigureOut">
              <a:rPr lang="en-US" smtClean="0"/>
              <a:pPr/>
              <a:t>3/31/22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B6616C-A317-3F4C-89E7-7CC167EA489A}"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9B4EFB39-C5F2-E545-A5D6-D16E41EF144B}" type="datetimeFigureOut">
              <a:rPr lang="en-US" smtClean="0"/>
              <a:pPr/>
              <a:t>3/31/22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B6616C-A317-3F4C-89E7-7CC167EA489A}"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4EFB39-C5F2-E545-A5D6-D16E41EF144B}" type="datetimeFigureOut">
              <a:rPr lang="en-US" smtClean="0"/>
              <a:pPr/>
              <a:t>3/31/22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B6616C-A317-3F4C-89E7-7CC167EA489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80728"/>
            <a:ext cx="8229600" cy="648072"/>
          </a:xfrm>
          <a:prstGeom prst="rect">
            <a:avLst/>
          </a:prstGeom>
        </p:spPr>
        <p:txBody>
          <a:bodyPr/>
          <a:lstStyle>
            <a:lvl1pPr algn="l">
              <a:defRPr sz="3600" b="1">
                <a:solidFill>
                  <a:srgbClr val="00395A"/>
                </a:solidFill>
                <a:latin typeface="Arial"/>
                <a:cs typeface="Arial"/>
              </a:defRPr>
            </a:lvl1pPr>
          </a:lstStyle>
          <a:p>
            <a:r>
              <a:rPr lang="en-US" dirty="0"/>
              <a:t>Click to edit Master title style</a:t>
            </a:r>
            <a:endParaRPr lang="en-GB" dirty="0"/>
          </a:p>
        </p:txBody>
      </p:sp>
      <p:sp>
        <p:nvSpPr>
          <p:cNvPr id="3" name="Content Placeholder 2"/>
          <p:cNvSpPr>
            <a:spLocks noGrp="1"/>
          </p:cNvSpPr>
          <p:nvPr>
            <p:ph idx="1"/>
          </p:nvPr>
        </p:nvSpPr>
        <p:spPr>
          <a:xfrm>
            <a:off x="457200" y="1772816"/>
            <a:ext cx="8229600" cy="4353347"/>
          </a:xfrm>
          <a:prstGeom prst="rect">
            <a:avLst/>
          </a:prstGeom>
        </p:spPr>
        <p:txBody>
          <a:bodyPr/>
          <a:lstStyle>
            <a:lvl1pPr>
              <a:defRPr sz="2400" b="1">
                <a:solidFill>
                  <a:srgbClr val="007C92"/>
                </a:solidFill>
                <a:latin typeface="Arial"/>
                <a:cs typeface="Arial"/>
              </a:defRPr>
            </a:lvl1pPr>
            <a:lvl2pPr>
              <a:defRPr sz="2000" b="1">
                <a:solidFill>
                  <a:srgbClr val="007C92"/>
                </a:solidFill>
                <a:latin typeface="Arial"/>
                <a:cs typeface="Arial"/>
              </a:defRPr>
            </a:lvl2pPr>
            <a:lvl3pPr>
              <a:defRPr sz="2000" b="1">
                <a:solidFill>
                  <a:srgbClr val="007C92"/>
                </a:solidFill>
                <a:latin typeface="Arial"/>
                <a:cs typeface="Arial"/>
              </a:defRPr>
            </a:lvl3pPr>
            <a:lvl4pPr>
              <a:defRPr sz="1800" b="1">
                <a:solidFill>
                  <a:srgbClr val="007C92"/>
                </a:solidFill>
                <a:latin typeface="Arial"/>
                <a:cs typeface="Arial"/>
              </a:defRPr>
            </a:lvl4pPr>
            <a:lvl5pPr>
              <a:defRPr sz="1800" b="1">
                <a:solidFill>
                  <a:srgbClr val="007C92"/>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B4EFB39-C5F2-E545-A5D6-D16E41EF144B}" type="datetimeFigureOut">
              <a:rPr lang="en-US" smtClean="0"/>
              <a:pPr/>
              <a:t>3/31/22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B6616C-A317-3F4C-89E7-7CC167EA489A}"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B4EFB39-C5F2-E545-A5D6-D16E41EF144B}" type="datetimeFigureOut">
              <a:rPr lang="en-US" smtClean="0"/>
              <a:pPr/>
              <a:t>3/31/22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B6616C-A317-3F4C-89E7-7CC167EA489A}"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B4EFB39-C5F2-E545-A5D6-D16E41EF144B}" type="datetimeFigureOut">
              <a:rPr lang="en-US" smtClean="0"/>
              <a:pPr/>
              <a:t>3/31/22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B6616C-A317-3F4C-89E7-7CC167EA489A}"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B4EFB39-C5F2-E545-A5D6-D16E41EF144B}" type="datetimeFigureOut">
              <a:rPr lang="en-US" smtClean="0"/>
              <a:pPr/>
              <a:t>3/31/22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B6616C-A317-3F4C-89E7-7CC167EA489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rgbClr val="00395A"/>
                </a:solidFill>
                <a:latin typeface="Arial"/>
                <a:cs typeface="Arial"/>
              </a:defRPr>
            </a:lvl1pPr>
          </a:lstStyle>
          <a:p>
            <a:r>
              <a:rPr lang="en-US" dirty="0"/>
              <a:t>Click to edit Master title style</a:t>
            </a:r>
            <a:endParaRPr lang="en-GB"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rgbClr val="007C92"/>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prstGeom prst="rect">
            <a:avLst/>
          </a:prstGeom>
        </p:spPr>
        <p:txBody>
          <a:bodyPr/>
          <a:lstStyle>
            <a:lvl1pPr>
              <a:defRPr sz="2000" b="1">
                <a:solidFill>
                  <a:srgbClr val="007C92"/>
                </a:solidFill>
                <a:latin typeface="Arial"/>
                <a:cs typeface="Arial"/>
              </a:defRPr>
            </a:lvl1pPr>
            <a:lvl2pPr>
              <a:defRPr sz="2000" b="1">
                <a:solidFill>
                  <a:srgbClr val="007C92"/>
                </a:solidFill>
                <a:latin typeface="Arial"/>
                <a:cs typeface="Arial"/>
              </a:defRPr>
            </a:lvl2pPr>
            <a:lvl3pPr>
              <a:defRPr sz="2000" b="1">
                <a:solidFill>
                  <a:srgbClr val="007C92"/>
                </a:solidFill>
                <a:latin typeface="Arial"/>
                <a:cs typeface="Arial"/>
              </a:defRPr>
            </a:lvl3pPr>
            <a:lvl4pPr>
              <a:defRPr sz="1800" b="1">
                <a:solidFill>
                  <a:srgbClr val="007C92"/>
                </a:solidFill>
                <a:latin typeface="Arial"/>
                <a:cs typeface="Arial"/>
              </a:defRPr>
            </a:lvl4pPr>
            <a:lvl5pPr>
              <a:defRPr sz="1800" b="1">
                <a:solidFill>
                  <a:srgbClr val="007C92"/>
                </a:solidFill>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000" b="1">
                <a:solidFill>
                  <a:srgbClr val="007C92"/>
                </a:solidFill>
                <a:latin typeface="Arial"/>
                <a:cs typeface="Arial"/>
              </a:defRPr>
            </a:lvl1pPr>
            <a:lvl2pPr>
              <a:defRPr sz="2000" b="1">
                <a:solidFill>
                  <a:srgbClr val="007C92"/>
                </a:solidFill>
                <a:latin typeface="Arial"/>
                <a:cs typeface="Arial"/>
              </a:defRPr>
            </a:lvl2pPr>
            <a:lvl3pPr>
              <a:defRPr sz="2000" b="1">
                <a:solidFill>
                  <a:srgbClr val="007C92"/>
                </a:solidFill>
                <a:latin typeface="Arial"/>
                <a:cs typeface="Arial"/>
              </a:defRPr>
            </a:lvl3pPr>
            <a:lvl4pPr>
              <a:defRPr sz="1800" b="1">
                <a:solidFill>
                  <a:srgbClr val="007C92"/>
                </a:solidFill>
                <a:latin typeface="Arial"/>
                <a:cs typeface="Arial"/>
              </a:defRPr>
            </a:lvl4pPr>
            <a:lvl5pPr>
              <a:defRPr sz="1800" b="1">
                <a:solidFill>
                  <a:srgbClr val="007C92"/>
                </a:solidFill>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1"/>
          <p:cNvSpPr>
            <a:spLocks noGrp="1"/>
          </p:cNvSpPr>
          <p:nvPr>
            <p:ph type="title"/>
          </p:nvPr>
        </p:nvSpPr>
        <p:spPr>
          <a:xfrm>
            <a:off x="457200" y="980728"/>
            <a:ext cx="8229600" cy="648072"/>
          </a:xfrm>
          <a:prstGeom prst="rect">
            <a:avLst/>
          </a:prstGeom>
        </p:spPr>
        <p:txBody>
          <a:bodyPr/>
          <a:lstStyle>
            <a:lvl1pPr algn="l">
              <a:defRPr sz="3600" b="1">
                <a:solidFill>
                  <a:srgbClr val="00395A"/>
                </a:solidFill>
                <a:latin typeface="Arial"/>
                <a:cs typeface="Arial"/>
              </a:defRPr>
            </a:lvl1pPr>
          </a:lstStyle>
          <a:p>
            <a:r>
              <a:rPr lang="en-US" dirty="0"/>
              <a:t>Click to edit Master title style</a:t>
            </a:r>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000" b="1">
                <a:solidFill>
                  <a:srgbClr val="00395A"/>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000">
                <a:solidFill>
                  <a:srgbClr val="007C92"/>
                </a:solidFill>
                <a:latin typeface="Arial"/>
                <a:cs typeface="Arial"/>
              </a:defRPr>
            </a:lvl1pPr>
            <a:lvl2pPr>
              <a:defRPr sz="2000">
                <a:solidFill>
                  <a:srgbClr val="007C92"/>
                </a:solidFill>
                <a:latin typeface="Arial"/>
                <a:cs typeface="Arial"/>
              </a:defRPr>
            </a:lvl2pPr>
            <a:lvl3pPr>
              <a:defRPr sz="1800">
                <a:solidFill>
                  <a:srgbClr val="007C92"/>
                </a:solidFill>
                <a:latin typeface="Arial"/>
                <a:cs typeface="Arial"/>
              </a:defRPr>
            </a:lvl3pPr>
            <a:lvl4pPr>
              <a:defRPr sz="1600">
                <a:solidFill>
                  <a:srgbClr val="007C92"/>
                </a:solidFill>
                <a:latin typeface="Arial"/>
                <a:cs typeface="Arial"/>
              </a:defRPr>
            </a:lvl4pPr>
            <a:lvl5pPr>
              <a:defRPr sz="1600">
                <a:solidFill>
                  <a:srgbClr val="007C92"/>
                </a:solidFill>
                <a:latin typeface="Arial"/>
                <a:cs typeface="Aria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000" b="1">
                <a:solidFill>
                  <a:srgbClr val="00395A"/>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000">
                <a:solidFill>
                  <a:srgbClr val="007C92"/>
                </a:solidFill>
                <a:latin typeface="Arial"/>
                <a:cs typeface="Arial"/>
              </a:defRPr>
            </a:lvl1pPr>
            <a:lvl2pPr>
              <a:defRPr sz="2000">
                <a:solidFill>
                  <a:srgbClr val="007C92"/>
                </a:solidFill>
                <a:latin typeface="Arial"/>
                <a:cs typeface="Arial"/>
              </a:defRPr>
            </a:lvl2pPr>
            <a:lvl3pPr>
              <a:defRPr sz="1800">
                <a:solidFill>
                  <a:srgbClr val="007C92"/>
                </a:solidFill>
                <a:latin typeface="Arial"/>
                <a:cs typeface="Arial"/>
              </a:defRPr>
            </a:lvl3pPr>
            <a:lvl4pPr>
              <a:defRPr sz="1600">
                <a:solidFill>
                  <a:srgbClr val="007C92"/>
                </a:solidFill>
                <a:latin typeface="Arial"/>
                <a:cs typeface="Arial"/>
              </a:defRPr>
            </a:lvl4pPr>
            <a:lvl5pPr>
              <a:defRPr sz="1600">
                <a:solidFill>
                  <a:srgbClr val="007C92"/>
                </a:solidFill>
                <a:latin typeface="Arial"/>
                <a:cs typeface="Aria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1"/>
          <p:cNvSpPr>
            <a:spLocks noGrp="1"/>
          </p:cNvSpPr>
          <p:nvPr>
            <p:ph type="title"/>
          </p:nvPr>
        </p:nvSpPr>
        <p:spPr>
          <a:xfrm>
            <a:off x="457200" y="980728"/>
            <a:ext cx="8229600" cy="648072"/>
          </a:xfrm>
          <a:prstGeom prst="rect">
            <a:avLst/>
          </a:prstGeom>
        </p:spPr>
        <p:txBody>
          <a:bodyPr/>
          <a:lstStyle>
            <a:lvl1pPr algn="l">
              <a:defRPr sz="3600" b="1">
                <a:solidFill>
                  <a:srgbClr val="00395A"/>
                </a:solidFill>
                <a:latin typeface="Arial"/>
                <a:cs typeface="Arial"/>
              </a:defRPr>
            </a:lvl1pPr>
          </a:lstStyle>
          <a:p>
            <a:r>
              <a:rPr lang="en-US" dirty="0"/>
              <a:t>Click to edit Master title style</a:t>
            </a:r>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457200" y="980728"/>
            <a:ext cx="8229600" cy="648072"/>
          </a:xfrm>
          <a:prstGeom prst="rect">
            <a:avLst/>
          </a:prstGeom>
        </p:spPr>
        <p:txBody>
          <a:bodyPr/>
          <a:lstStyle>
            <a:lvl1pPr algn="l">
              <a:defRPr sz="3600" b="1">
                <a:solidFill>
                  <a:srgbClr val="00395A"/>
                </a:solidFill>
                <a:latin typeface="Arial"/>
                <a:cs typeface="Arial"/>
              </a:defRPr>
            </a:lvl1pPr>
          </a:lstStyle>
          <a:p>
            <a:r>
              <a:rPr lang="en-US" dirty="0"/>
              <a:t>Click to edit Master title style</a:t>
            </a:r>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52736"/>
            <a:ext cx="3008313" cy="720080"/>
          </a:xfrm>
          <a:prstGeom prst="rect">
            <a:avLst/>
          </a:prstGeom>
        </p:spPr>
        <p:txBody>
          <a:bodyPr anchor="b"/>
          <a:lstStyle>
            <a:lvl1pPr algn="l">
              <a:defRPr sz="2000" b="1">
                <a:solidFill>
                  <a:srgbClr val="00395A"/>
                </a:solidFill>
                <a:latin typeface="Arial"/>
                <a:cs typeface="Arial"/>
              </a:defRPr>
            </a:lvl1pPr>
          </a:lstStyle>
          <a:p>
            <a:r>
              <a:rPr lang="en-US" dirty="0"/>
              <a:t>Click to edit Master title style</a:t>
            </a:r>
            <a:endParaRPr lang="en-GB" dirty="0"/>
          </a:p>
        </p:txBody>
      </p:sp>
      <p:sp>
        <p:nvSpPr>
          <p:cNvPr id="3" name="Content Placeholder 2"/>
          <p:cNvSpPr>
            <a:spLocks noGrp="1"/>
          </p:cNvSpPr>
          <p:nvPr>
            <p:ph idx="1"/>
          </p:nvPr>
        </p:nvSpPr>
        <p:spPr>
          <a:xfrm>
            <a:off x="3575050" y="1052737"/>
            <a:ext cx="5111750" cy="5040560"/>
          </a:xfrm>
          <a:prstGeom prst="rect">
            <a:avLst/>
          </a:prstGeom>
        </p:spPr>
        <p:txBody>
          <a:bodyPr/>
          <a:lstStyle>
            <a:lvl1pPr>
              <a:defRPr sz="2400">
                <a:solidFill>
                  <a:srgbClr val="007C92"/>
                </a:solidFill>
                <a:latin typeface="Arial"/>
                <a:cs typeface="Arial"/>
              </a:defRPr>
            </a:lvl1pPr>
            <a:lvl2pPr>
              <a:defRPr sz="2000">
                <a:solidFill>
                  <a:srgbClr val="007C92"/>
                </a:solidFill>
                <a:latin typeface="Arial"/>
                <a:cs typeface="Arial"/>
              </a:defRPr>
            </a:lvl2pPr>
            <a:lvl3pPr>
              <a:defRPr sz="2000">
                <a:solidFill>
                  <a:srgbClr val="007C92"/>
                </a:solidFill>
                <a:latin typeface="Arial"/>
                <a:cs typeface="Arial"/>
              </a:defRPr>
            </a:lvl3pPr>
            <a:lvl4pPr>
              <a:defRPr sz="1800">
                <a:solidFill>
                  <a:srgbClr val="007C92"/>
                </a:solidFill>
                <a:latin typeface="Arial"/>
                <a:cs typeface="Arial"/>
              </a:defRPr>
            </a:lvl4pPr>
            <a:lvl5pPr>
              <a:defRPr sz="1800">
                <a:solidFill>
                  <a:srgbClr val="007C92"/>
                </a:solidFill>
                <a:latin typeface="Arial"/>
                <a:cs typeface="Aria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57200" y="1772817"/>
            <a:ext cx="3008313" cy="4320479"/>
          </a:xfrm>
          <a:prstGeom prst="rect">
            <a:avLst/>
          </a:prstGeom>
        </p:spPr>
        <p:txBody>
          <a:bodyPr/>
          <a:lstStyle>
            <a:lvl1pPr marL="0" indent="0">
              <a:buNone/>
              <a:defRPr sz="1400">
                <a:solidFill>
                  <a:srgbClr val="007C92"/>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solidFill>
                  <a:srgbClr val="00395A"/>
                </a:solidFill>
                <a:latin typeface="Arial"/>
                <a:cs typeface="Arial"/>
              </a:defRPr>
            </a:lvl1pPr>
          </a:lstStyle>
          <a:p>
            <a:r>
              <a:rPr lang="en-US" dirty="0"/>
              <a:t>Click to edit Master title style</a:t>
            </a:r>
            <a:endParaRPr lang="en-GB" dirty="0"/>
          </a:p>
        </p:txBody>
      </p:sp>
      <p:sp>
        <p:nvSpPr>
          <p:cNvPr id="3" name="Picture Placeholder 2"/>
          <p:cNvSpPr>
            <a:spLocks noGrp="1"/>
          </p:cNvSpPr>
          <p:nvPr>
            <p:ph type="pic" idx="1"/>
          </p:nvPr>
        </p:nvSpPr>
        <p:spPr>
          <a:xfrm>
            <a:off x="1792288" y="1052735"/>
            <a:ext cx="5486400" cy="3674839"/>
          </a:xfrm>
          <a:prstGeom prst="rect">
            <a:avLst/>
          </a:prstGeom>
        </p:spPr>
        <p:txBody>
          <a:bodyPr/>
          <a:lstStyle>
            <a:lvl1pPr marL="0" indent="0">
              <a:buNone/>
              <a:defRPr sz="3200">
                <a:solidFill>
                  <a:srgbClr val="00395A"/>
                </a:solidFill>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endParaRPr lang="en-GB"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solidFill>
                  <a:srgbClr val="007C92"/>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6.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64088" y="0"/>
            <a:ext cx="3779912" cy="1698409"/>
          </a:xfrm>
          <a:prstGeom prst="rect">
            <a:avLst/>
          </a:prstGeom>
        </p:spPr>
      </p:pic>
      <p:pic>
        <p:nvPicPr>
          <p:cNvPr id="4" name="Picture 3"/>
          <p:cNvPicPr>
            <a:picLocks noChangeAspect="1"/>
          </p:cNvPicPr>
          <p:nvPr/>
        </p:nvPicPr>
        <p:blipFill rotWithShape="1">
          <a:blip r:embed="rId15" cstate="print">
            <a:extLst>
              <a:ext uri="{28A0092B-C50C-407E-A947-70E740481C1C}">
                <a14:useLocalDpi xmlns:a14="http://schemas.microsoft.com/office/drawing/2010/main" val="0"/>
              </a:ext>
            </a:extLst>
          </a:blip>
          <a:srcRect l="23567" r="11319" b="72277"/>
          <a:stretch/>
        </p:blipFill>
        <p:spPr>
          <a:xfrm>
            <a:off x="-1199" y="1484784"/>
            <a:ext cx="9163537" cy="5445224"/>
          </a:xfrm>
          <a:prstGeom prst="rect">
            <a:avLst/>
          </a:prstGeom>
        </p:spPr>
      </p:pic>
      <p:sp>
        <p:nvSpPr>
          <p:cNvPr id="6" name="Oval 5"/>
          <p:cNvSpPr/>
          <p:nvPr/>
        </p:nvSpPr>
        <p:spPr>
          <a:xfrm rot="21302474">
            <a:off x="6660232" y="5589240"/>
            <a:ext cx="3816424" cy="23762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80312" y="5957367"/>
            <a:ext cx="1584176" cy="805195"/>
          </a:xfrm>
          <a:prstGeom prst="rect">
            <a:avLst/>
          </a:prstGeom>
        </p:spPr>
      </p:pic>
      <p:pic>
        <p:nvPicPr>
          <p:cNvPr id="8" name="Picture 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07472" y="6184886"/>
            <a:ext cx="295680" cy="240386"/>
          </a:xfrm>
          <a:prstGeom prst="rect">
            <a:avLst/>
          </a:prstGeom>
        </p:spPr>
      </p:pic>
      <p:pic>
        <p:nvPicPr>
          <p:cNvPr id="9" name="Picture 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16222" y="6165304"/>
            <a:ext cx="279550" cy="279550"/>
          </a:xfrm>
          <a:prstGeom prst="rect">
            <a:avLst/>
          </a:prstGeom>
        </p:spPr>
      </p:pic>
      <p:sp>
        <p:nvSpPr>
          <p:cNvPr id="10" name="TextBox 9"/>
          <p:cNvSpPr txBox="1"/>
          <p:nvPr/>
        </p:nvSpPr>
        <p:spPr>
          <a:xfrm>
            <a:off x="467544" y="6165304"/>
            <a:ext cx="3528392" cy="338554"/>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DHCFT         @</a:t>
            </a:r>
            <a:r>
              <a:rPr lang="en-GB" sz="1600" dirty="0" err="1">
                <a:solidFill>
                  <a:schemeClr val="bg1"/>
                </a:solidFill>
                <a:latin typeface="Arial" panose="020B0604020202020204" pitchFamily="34" charset="0"/>
                <a:cs typeface="Arial" panose="020B0604020202020204" pitchFamily="34" charset="0"/>
              </a:rPr>
              <a:t>derbyshcft</a:t>
            </a:r>
            <a:endParaRPr lang="en-GB" sz="1600"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142528" y="6485203"/>
            <a:ext cx="3528392" cy="338554"/>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www.derbyshirehealthcareft.nhs.uk</a:t>
            </a:r>
          </a:p>
        </p:txBody>
      </p:sp>
    </p:spTree>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60" r:id="rId12"/>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4EFB39-C5F2-E545-A5D6-D16E41EF144B}" type="datetimeFigureOut">
              <a:rPr lang="en-US" smtClean="0"/>
              <a:pPr/>
              <a:t>3/31/22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B6616C-A317-3F4C-89E7-7CC167EA489A}" type="slidenum">
              <a:rPr lang="en-US" smtClean="0"/>
              <a:pPr/>
              <a:t>‹#›</a:t>
            </a:fld>
            <a:endParaRPr lang="en-US"/>
          </a:p>
        </p:txBody>
      </p:sp>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05858" y="5998793"/>
            <a:ext cx="1602646" cy="814583"/>
          </a:xfrm>
          <a:prstGeom prst="rect">
            <a:avLst/>
          </a:prstGeom>
        </p:spPr>
      </p:pic>
    </p:spTree>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7.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7.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14.xml"/><Relationship Id="rId7" Type="http://schemas.openxmlformats.org/officeDocument/2006/relationships/hyperlink" Target="https://www.google.co.uk/url?sa=i&amp;rct=j&amp;q=&amp;esrc=s&amp;source=images&amp;cd=&amp;cad=rja&amp;uact=8&amp;ved=0ahUKEwj9hY7b3_LXAhWmK5oKHRf6AvQQjRwIBw&amp;url=https://itunes.apple.com/al/app/smiling-mind/id560442518?mt%3D8&amp;psig=AOvVaw35hFmL2A1e9qpRWOTb6tZf&amp;ust=1512559051906577" TargetMode="Externa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hyperlink" Target="https://www.gov.uk/disability-living-allowance-children"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hyperlink" Target="https://www.familyfund.org.uk/"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hyperlink" Target="https://www.derbyshireiass.co.uk/home.aspx"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hyperlink" Target="https://derbysendiass.org.uk/" TargetMode="External"/><Relationship Id="rId4"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hyperlink" Target="https://www.derby.gov.uk/" TargetMode="External"/><Relationship Id="rId4" Type="http://schemas.openxmlformats.org/officeDocument/2006/relationships/hyperlink" Target="https://localoffer.derbyshire.gov.uk/#!/directory"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idx="4294967295"/>
          </p:nvPr>
        </p:nvSpPr>
        <p:spPr>
          <a:xfrm>
            <a:off x="395536" y="2204864"/>
            <a:ext cx="7772400" cy="2736304"/>
          </a:xfrm>
          <a:prstGeom prst="rect">
            <a:avLst/>
          </a:prstGeom>
        </p:spPr>
        <p:txBody>
          <a:bodyPr>
            <a:noAutofit/>
          </a:bodyPr>
          <a:lstStyle/>
          <a:p>
            <a:r>
              <a:rPr lang="en-US" dirty="0">
                <a:latin typeface="Arial" panose="020B0604020202020204" pitchFamily="34" charset="0"/>
                <a:cs typeface="Arial" panose="020B0604020202020204" pitchFamily="34" charset="0"/>
              </a:rPr>
              <a:t>Welcome to the Waiting Well presentation by the </a:t>
            </a:r>
            <a:r>
              <a:rPr lang="en-GB" dirty="0"/>
              <a:t>Specialist ADHD</a:t>
            </a:r>
            <a:r>
              <a:rPr lang="en-US" dirty="0">
                <a:latin typeface="Arial" panose="020B0604020202020204" pitchFamily="34" charset="0"/>
                <a:cs typeface="Arial" panose="020B0604020202020204" pitchFamily="34" charset="0"/>
              </a:rPr>
              <a:t> Team</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2" name="Recorded Sound">
            <a:hlinkClick r:id="" action="ppaction://media"/>
            <a:extLst>
              <a:ext uri="{FF2B5EF4-FFF2-40B4-BE49-F238E27FC236}">
                <a16:creationId xmlns:a16="http://schemas.microsoft.com/office/drawing/2014/main" id="{3300C84C-2205-4917-B650-4C55E365E0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81736" y="453476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b="1" dirty="0"/>
              <a:t>Developmental behaviours</a:t>
            </a:r>
          </a:p>
        </p:txBody>
      </p:sp>
      <p:sp>
        <p:nvSpPr>
          <p:cNvPr id="3" name="Content Placeholder 2"/>
          <p:cNvSpPr>
            <a:spLocks noGrp="1"/>
          </p:cNvSpPr>
          <p:nvPr>
            <p:ph idx="1"/>
          </p:nvPr>
        </p:nvSpPr>
        <p:spPr/>
        <p:txBody>
          <a:bodyPr/>
          <a:lstStyle/>
          <a:p>
            <a:pPr marL="0" indent="0">
              <a:buNone/>
            </a:pPr>
            <a:r>
              <a:rPr lang="en-GB" sz="2400" dirty="0"/>
              <a:t>All children develop at different rates</a:t>
            </a:r>
          </a:p>
          <a:p>
            <a:pPr marL="0" indent="0">
              <a:buNone/>
            </a:pPr>
            <a:endParaRPr lang="en-GB" sz="2400" dirty="0"/>
          </a:p>
          <a:p>
            <a:pPr marL="0" indent="0">
              <a:buNone/>
            </a:pPr>
            <a:r>
              <a:rPr lang="en-GB" sz="2400" dirty="0"/>
              <a:t>Some children learn skills faster than others.</a:t>
            </a:r>
          </a:p>
          <a:p>
            <a:pPr marL="0" indent="0">
              <a:buNone/>
            </a:pPr>
            <a:endParaRPr lang="en-GB" sz="2400" dirty="0"/>
          </a:p>
          <a:p>
            <a:pPr marL="0" indent="0">
              <a:buNone/>
            </a:pPr>
            <a:r>
              <a:rPr lang="en-GB" sz="2400" dirty="0"/>
              <a:t>The following is a guide only.</a:t>
            </a:r>
          </a:p>
          <a:p>
            <a:endParaRPr lang="en-GB"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3863181"/>
            <a:ext cx="3024187"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Recorded Sound">
            <a:hlinkClick r:id="" action="ppaction://media"/>
            <a:extLst>
              <a:ext uri="{FF2B5EF4-FFF2-40B4-BE49-F238E27FC236}">
                <a16:creationId xmlns:a16="http://schemas.microsoft.com/office/drawing/2014/main" id="{23A5E351-1349-4FAD-A80F-636E207C45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24328" y="1193800"/>
            <a:ext cx="406400" cy="406400"/>
          </a:xfrm>
          <a:prstGeom prst="rect">
            <a:avLst/>
          </a:prstGeom>
        </p:spPr>
      </p:pic>
    </p:spTree>
    <p:extLst>
      <p:ext uri="{BB962C8B-B14F-4D97-AF65-F5344CB8AC3E}">
        <p14:creationId xmlns:p14="http://schemas.microsoft.com/office/powerpoint/2010/main" val="312727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80728"/>
          </a:xfrm>
        </p:spPr>
        <p:txBody>
          <a:bodyPr>
            <a:normAutofit fontScale="90000"/>
          </a:bodyPr>
          <a:lstStyle/>
          <a:p>
            <a:r>
              <a:rPr lang="en-GB" dirty="0"/>
              <a:t> </a:t>
            </a:r>
            <a:r>
              <a:rPr lang="en-GB" sz="3600" b="1" dirty="0"/>
              <a:t>Expected Developmental Behaviours</a:t>
            </a:r>
            <a:br>
              <a:rPr lang="en-GB" sz="3600" b="1" dirty="0"/>
            </a:br>
            <a:r>
              <a:rPr lang="en-GB" sz="3600" b="1" dirty="0"/>
              <a:t>5-7 years</a:t>
            </a:r>
          </a:p>
        </p:txBody>
      </p:sp>
      <p:sp>
        <p:nvSpPr>
          <p:cNvPr id="3" name="Content Placeholder 2"/>
          <p:cNvSpPr>
            <a:spLocks noGrp="1"/>
          </p:cNvSpPr>
          <p:nvPr>
            <p:ph idx="1"/>
          </p:nvPr>
        </p:nvSpPr>
        <p:spPr>
          <a:xfrm>
            <a:off x="457200" y="980728"/>
            <a:ext cx="8229600" cy="5400600"/>
          </a:xfrm>
        </p:spPr>
        <p:txBody>
          <a:bodyPr>
            <a:normAutofit/>
          </a:bodyPr>
          <a:lstStyle/>
          <a:p>
            <a:r>
              <a:rPr lang="en-GB" sz="2400" dirty="0"/>
              <a:t>Seeks adult approval </a:t>
            </a:r>
          </a:p>
          <a:p>
            <a:r>
              <a:rPr lang="en-GB" sz="2400" dirty="0"/>
              <a:t>Craves attention</a:t>
            </a:r>
          </a:p>
          <a:p>
            <a:r>
              <a:rPr lang="en-GB" sz="2400" dirty="0"/>
              <a:t>Easily embarrassed </a:t>
            </a:r>
          </a:p>
          <a:p>
            <a:r>
              <a:rPr lang="en-GB" sz="2400" dirty="0"/>
              <a:t>Can get very upset easily </a:t>
            </a:r>
          </a:p>
          <a:p>
            <a:r>
              <a:rPr lang="en-GB" sz="2400" dirty="0"/>
              <a:t>Heightened anxiety and fear of new environments</a:t>
            </a:r>
          </a:p>
          <a:p>
            <a:r>
              <a:rPr lang="en-GB" sz="2400" dirty="0"/>
              <a:t>Finds it difficult to share</a:t>
            </a:r>
          </a:p>
          <a:p>
            <a:r>
              <a:rPr lang="en-GB" sz="2400" dirty="0"/>
              <a:t>Afraid of failure</a:t>
            </a:r>
          </a:p>
          <a:p>
            <a:r>
              <a:rPr lang="en-GB" sz="2400" dirty="0"/>
              <a:t>Start having tantrums again</a:t>
            </a:r>
          </a:p>
          <a:p>
            <a:r>
              <a:rPr lang="en-GB" sz="2400" dirty="0"/>
              <a:t>Can test limits</a:t>
            </a:r>
          </a:p>
          <a:p>
            <a:r>
              <a:rPr lang="en-GB" sz="2400" dirty="0"/>
              <a:t>Finds it hard to express emotions gets frustrated or angry</a:t>
            </a:r>
          </a:p>
          <a:p>
            <a:r>
              <a:rPr lang="en-GB" sz="2400" dirty="0"/>
              <a:t>Can feel misunderstood. </a:t>
            </a:r>
          </a:p>
          <a:p>
            <a:pPr marL="0" indent="0">
              <a:buNone/>
            </a:pPr>
            <a:endParaRPr lang="en-GB" dirty="0"/>
          </a:p>
        </p:txBody>
      </p:sp>
      <p:pic>
        <p:nvPicPr>
          <p:cNvPr id="4" name="Recorded Sound">
            <a:hlinkClick r:id="" action="ppaction://media"/>
            <a:extLst>
              <a:ext uri="{FF2B5EF4-FFF2-40B4-BE49-F238E27FC236}">
                <a16:creationId xmlns:a16="http://schemas.microsoft.com/office/drawing/2014/main" id="{0B82A188-3E00-48E0-A6AC-CBC0D9BD31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12360" y="980728"/>
            <a:ext cx="406400" cy="406400"/>
          </a:xfrm>
          <a:prstGeom prst="rect">
            <a:avLst/>
          </a:prstGeom>
        </p:spPr>
      </p:pic>
    </p:spTree>
    <p:extLst>
      <p:ext uri="{BB962C8B-B14F-4D97-AF65-F5344CB8AC3E}">
        <p14:creationId xmlns:p14="http://schemas.microsoft.com/office/powerpoint/2010/main" val="311819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B1F3D-3D5C-484E-BDA2-F2165A40C308}"/>
              </a:ext>
            </a:extLst>
          </p:cNvPr>
          <p:cNvSpPr>
            <a:spLocks noGrp="1"/>
          </p:cNvSpPr>
          <p:nvPr>
            <p:ph type="title"/>
          </p:nvPr>
        </p:nvSpPr>
        <p:spPr>
          <a:xfrm>
            <a:off x="457200" y="0"/>
            <a:ext cx="8229600" cy="1052736"/>
          </a:xfrm>
        </p:spPr>
        <p:txBody>
          <a:bodyPr>
            <a:normAutofit fontScale="90000"/>
          </a:bodyPr>
          <a:lstStyle/>
          <a:p>
            <a:r>
              <a:rPr lang="en-GB" sz="3200" b="1" dirty="0"/>
              <a:t>Expected Developmental Behaviours</a:t>
            </a:r>
            <a:br>
              <a:rPr lang="en-GB" sz="3200" b="1" dirty="0"/>
            </a:br>
            <a:r>
              <a:rPr lang="en-GB" sz="3200" b="1" dirty="0"/>
              <a:t>8-11years</a:t>
            </a:r>
          </a:p>
        </p:txBody>
      </p:sp>
      <p:sp>
        <p:nvSpPr>
          <p:cNvPr id="3" name="Content Placeholder 2">
            <a:extLst>
              <a:ext uri="{FF2B5EF4-FFF2-40B4-BE49-F238E27FC236}">
                <a16:creationId xmlns:a16="http://schemas.microsoft.com/office/drawing/2014/main" id="{9505E7BC-43CA-4B3B-8EF5-4876F84A0E9F}"/>
              </a:ext>
            </a:extLst>
          </p:cNvPr>
          <p:cNvSpPr>
            <a:spLocks noGrp="1"/>
          </p:cNvSpPr>
          <p:nvPr>
            <p:ph idx="1"/>
          </p:nvPr>
        </p:nvSpPr>
        <p:spPr>
          <a:xfrm>
            <a:off x="457200" y="908720"/>
            <a:ext cx="8229600" cy="5472608"/>
          </a:xfrm>
        </p:spPr>
        <p:txBody>
          <a:bodyPr>
            <a:normAutofit fontScale="92500" lnSpcReduction="20000"/>
          </a:bodyPr>
          <a:lstStyle/>
          <a:p>
            <a:pPr marL="0" indent="0">
              <a:buNone/>
            </a:pPr>
            <a:endParaRPr lang="en-GB" sz="2400" dirty="0"/>
          </a:p>
          <a:p>
            <a:r>
              <a:rPr lang="en-GB" sz="2600" dirty="0"/>
              <a:t>Dislikes change</a:t>
            </a:r>
          </a:p>
          <a:p>
            <a:r>
              <a:rPr lang="en-GB" sz="2600" dirty="0"/>
              <a:t>Appears not to be listening</a:t>
            </a:r>
          </a:p>
          <a:p>
            <a:r>
              <a:rPr lang="en-GB" sz="2600" dirty="0"/>
              <a:t>May be unaware of other peoples feelings/Opinions</a:t>
            </a:r>
          </a:p>
          <a:p>
            <a:r>
              <a:rPr lang="en-GB" sz="2600" dirty="0"/>
              <a:t>Things may be black/white right or wrong</a:t>
            </a:r>
          </a:p>
          <a:p>
            <a:r>
              <a:rPr lang="en-GB" sz="2600" dirty="0"/>
              <a:t>Push against rules can be disrespectful</a:t>
            </a:r>
          </a:p>
          <a:p>
            <a:r>
              <a:rPr lang="en-GB" sz="2600" dirty="0"/>
              <a:t>Can be selfish</a:t>
            </a:r>
          </a:p>
          <a:p>
            <a:r>
              <a:rPr lang="en-GB" sz="2600" dirty="0"/>
              <a:t>Argumentative </a:t>
            </a:r>
          </a:p>
          <a:p>
            <a:r>
              <a:rPr lang="en-GB" sz="2600" dirty="0"/>
              <a:t>Moody</a:t>
            </a:r>
          </a:p>
          <a:p>
            <a:r>
              <a:rPr lang="en-GB" sz="2600" dirty="0"/>
              <a:t>Withdrawn</a:t>
            </a:r>
          </a:p>
          <a:p>
            <a:r>
              <a:rPr lang="en-GB" sz="2600" dirty="0"/>
              <a:t>Pushes boundaries</a:t>
            </a:r>
          </a:p>
          <a:p>
            <a:r>
              <a:rPr lang="en-GB" sz="2600" dirty="0"/>
              <a:t>Wanting more independence.</a:t>
            </a:r>
          </a:p>
          <a:p>
            <a:endParaRPr lang="en-GB" sz="2400" dirty="0"/>
          </a:p>
          <a:p>
            <a:pPr marL="0" indent="0">
              <a:buNone/>
            </a:pPr>
            <a:r>
              <a:rPr lang="en-GB" sz="2400" dirty="0"/>
              <a:t> </a:t>
            </a:r>
          </a:p>
          <a:p>
            <a:endParaRPr lang="en-GB" dirty="0"/>
          </a:p>
        </p:txBody>
      </p:sp>
      <p:pic>
        <p:nvPicPr>
          <p:cNvPr id="4" name="Recorded Sound">
            <a:hlinkClick r:id="" action="ppaction://media"/>
            <a:extLst>
              <a:ext uri="{FF2B5EF4-FFF2-40B4-BE49-F238E27FC236}">
                <a16:creationId xmlns:a16="http://schemas.microsoft.com/office/drawing/2014/main" id="{6EF29283-B12E-4BBC-BA14-C1F7E4E6D0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8384" y="908720"/>
            <a:ext cx="406400" cy="406400"/>
          </a:xfrm>
          <a:prstGeom prst="rect">
            <a:avLst/>
          </a:prstGeom>
        </p:spPr>
      </p:pic>
    </p:spTree>
    <p:extLst>
      <p:ext uri="{BB962C8B-B14F-4D97-AF65-F5344CB8AC3E}">
        <p14:creationId xmlns:p14="http://schemas.microsoft.com/office/powerpoint/2010/main" val="72520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41074-6550-4D1F-83E5-36B1823C41F7}"/>
              </a:ext>
            </a:extLst>
          </p:cNvPr>
          <p:cNvSpPr>
            <a:spLocks noGrp="1"/>
          </p:cNvSpPr>
          <p:nvPr>
            <p:ph type="title"/>
          </p:nvPr>
        </p:nvSpPr>
        <p:spPr>
          <a:xfrm>
            <a:off x="457200" y="0"/>
            <a:ext cx="8229600" cy="731837"/>
          </a:xfrm>
        </p:spPr>
        <p:txBody>
          <a:bodyPr>
            <a:normAutofit/>
          </a:bodyPr>
          <a:lstStyle/>
          <a:p>
            <a:r>
              <a:rPr lang="en-GB" sz="3200" b="1" dirty="0"/>
              <a:t>Adolescents </a:t>
            </a:r>
          </a:p>
        </p:txBody>
      </p:sp>
      <p:sp>
        <p:nvSpPr>
          <p:cNvPr id="3" name="Content Placeholder 2">
            <a:extLst>
              <a:ext uri="{FF2B5EF4-FFF2-40B4-BE49-F238E27FC236}">
                <a16:creationId xmlns:a16="http://schemas.microsoft.com/office/drawing/2014/main" id="{6F07DB20-850A-491C-BFAC-9CBBA3E16DEF}"/>
              </a:ext>
            </a:extLst>
          </p:cNvPr>
          <p:cNvSpPr>
            <a:spLocks noGrp="1"/>
          </p:cNvSpPr>
          <p:nvPr>
            <p:ph idx="1"/>
          </p:nvPr>
        </p:nvSpPr>
        <p:spPr>
          <a:xfrm>
            <a:off x="457200" y="836712"/>
            <a:ext cx="8229600" cy="5289451"/>
          </a:xfrm>
        </p:spPr>
        <p:txBody>
          <a:bodyPr>
            <a:normAutofit lnSpcReduction="10000"/>
          </a:bodyPr>
          <a:lstStyle/>
          <a:p>
            <a:r>
              <a:rPr lang="en-GB" sz="2400" dirty="0"/>
              <a:t>Going through huge brain development changes</a:t>
            </a:r>
          </a:p>
          <a:p>
            <a:r>
              <a:rPr lang="en-GB" sz="2400" dirty="0"/>
              <a:t>Friends more important then family</a:t>
            </a:r>
          </a:p>
          <a:p>
            <a:r>
              <a:rPr lang="en-GB" sz="2400" dirty="0"/>
              <a:t>Can get stressed on what their peers think of them</a:t>
            </a:r>
          </a:p>
          <a:p>
            <a:r>
              <a:rPr lang="en-GB" sz="2400" dirty="0"/>
              <a:t>Can make silly decisions or take part in risky behaviours</a:t>
            </a:r>
          </a:p>
          <a:p>
            <a:r>
              <a:rPr lang="en-GB" sz="2400" dirty="0"/>
              <a:t>Can be emotionally detached from you</a:t>
            </a:r>
          </a:p>
          <a:p>
            <a:r>
              <a:rPr lang="en-GB" sz="2400" dirty="0"/>
              <a:t>They will act like your opinion of them does not matter but it does more than ever </a:t>
            </a:r>
          </a:p>
          <a:p>
            <a:r>
              <a:rPr lang="en-GB" sz="2400" dirty="0"/>
              <a:t>More argumentative</a:t>
            </a:r>
          </a:p>
          <a:p>
            <a:r>
              <a:rPr lang="en-GB" sz="2400" dirty="0"/>
              <a:t>Wanting more independence</a:t>
            </a:r>
          </a:p>
          <a:p>
            <a:r>
              <a:rPr lang="en-GB" sz="2400" dirty="0"/>
              <a:t>Will experiment with their image and identity </a:t>
            </a:r>
          </a:p>
          <a:p>
            <a:r>
              <a:rPr lang="en-GB" sz="2400" dirty="0"/>
              <a:t>Feel under pressure from both school and home </a:t>
            </a:r>
          </a:p>
          <a:p>
            <a:r>
              <a:rPr lang="en-GB" sz="2400" dirty="0"/>
              <a:t>Can be sexually active</a:t>
            </a:r>
          </a:p>
          <a:p>
            <a:r>
              <a:rPr lang="en-GB" sz="2400" dirty="0"/>
              <a:t>Sleep cycle will change</a:t>
            </a:r>
          </a:p>
        </p:txBody>
      </p:sp>
      <p:pic>
        <p:nvPicPr>
          <p:cNvPr id="4" name="Recorded Sound">
            <a:hlinkClick r:id="" action="ppaction://media"/>
            <a:extLst>
              <a:ext uri="{FF2B5EF4-FFF2-40B4-BE49-F238E27FC236}">
                <a16:creationId xmlns:a16="http://schemas.microsoft.com/office/drawing/2014/main" id="{9E4221C0-B92B-49A3-ABC1-FA6F0BA905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56376" y="1124744"/>
            <a:ext cx="406400" cy="406400"/>
          </a:xfrm>
          <a:prstGeom prst="rect">
            <a:avLst/>
          </a:prstGeom>
        </p:spPr>
      </p:pic>
    </p:spTree>
    <p:extLst>
      <p:ext uri="{BB962C8B-B14F-4D97-AF65-F5344CB8AC3E}">
        <p14:creationId xmlns:p14="http://schemas.microsoft.com/office/powerpoint/2010/main" val="297507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EDE53-B805-48A5-8AF1-E44AF846199B}"/>
              </a:ext>
            </a:extLst>
          </p:cNvPr>
          <p:cNvSpPr>
            <a:spLocks noGrp="1"/>
          </p:cNvSpPr>
          <p:nvPr>
            <p:ph type="title"/>
          </p:nvPr>
        </p:nvSpPr>
        <p:spPr>
          <a:xfrm>
            <a:off x="453200" y="0"/>
            <a:ext cx="8229600" cy="908720"/>
          </a:xfrm>
        </p:spPr>
        <p:txBody>
          <a:bodyPr>
            <a:normAutofit fontScale="90000"/>
          </a:bodyPr>
          <a:lstStyle/>
          <a:p>
            <a:r>
              <a:rPr lang="en-GB" sz="3600" b="1" dirty="0"/>
              <a:t>Children and young people may sometimes </a:t>
            </a:r>
            <a:br>
              <a:rPr lang="en-GB" sz="3200" dirty="0"/>
            </a:br>
            <a:endParaRPr lang="en-GB" sz="3200" dirty="0"/>
          </a:p>
        </p:txBody>
      </p:sp>
      <p:sp>
        <p:nvSpPr>
          <p:cNvPr id="3" name="Content Placeholder 2">
            <a:extLst>
              <a:ext uri="{FF2B5EF4-FFF2-40B4-BE49-F238E27FC236}">
                <a16:creationId xmlns:a16="http://schemas.microsoft.com/office/drawing/2014/main" id="{30FE2C58-50D8-479C-BE53-C5852D24F07C}"/>
              </a:ext>
            </a:extLst>
          </p:cNvPr>
          <p:cNvSpPr>
            <a:spLocks noGrp="1"/>
          </p:cNvSpPr>
          <p:nvPr>
            <p:ph idx="1"/>
          </p:nvPr>
        </p:nvSpPr>
        <p:spPr>
          <a:xfrm>
            <a:off x="457200" y="908720"/>
            <a:ext cx="8229600" cy="5400600"/>
          </a:xfrm>
        </p:spPr>
        <p:txBody>
          <a:bodyPr>
            <a:normAutofit/>
          </a:bodyPr>
          <a:lstStyle/>
          <a:p>
            <a:pPr marL="0" indent="0">
              <a:buNone/>
            </a:pPr>
            <a:r>
              <a:rPr lang="en-GB" sz="2400" dirty="0"/>
              <a:t>Lie, steal, have temper tantrums, shout, hit and swear. These are all ways of getting your attention and asking for help. </a:t>
            </a:r>
          </a:p>
          <a:p>
            <a:pPr marL="0" indent="0">
              <a:buNone/>
            </a:pPr>
            <a:endParaRPr lang="en-GB" sz="2400" dirty="0"/>
          </a:p>
          <a:p>
            <a:pPr marL="0" indent="0">
              <a:buNone/>
            </a:pPr>
            <a:r>
              <a:rPr lang="en-GB" sz="2400" dirty="0"/>
              <a:t>When you acknowledge that this behaviour is a plea for help you can react in a more constructive way.</a:t>
            </a:r>
          </a:p>
          <a:p>
            <a:pPr marL="0" indent="0">
              <a:buNone/>
            </a:pPr>
            <a:r>
              <a:rPr lang="en-GB" sz="2400" dirty="0"/>
              <a:t>Punishing this behaviour will not help your relationship, although children  do need to know what is acceptable and what is not. This is where boundaries and rules come in. </a:t>
            </a:r>
          </a:p>
          <a:p>
            <a:pPr marL="0" indent="0">
              <a:buNone/>
            </a:pPr>
            <a:endParaRPr lang="en-GB" dirty="0"/>
          </a:p>
          <a:p>
            <a:endParaRPr lang="en-GB" dirty="0"/>
          </a:p>
        </p:txBody>
      </p:sp>
      <p:pic>
        <p:nvPicPr>
          <p:cNvPr id="4" name="Recorded Sound">
            <a:hlinkClick r:id="" action="ppaction://media"/>
            <a:extLst>
              <a:ext uri="{FF2B5EF4-FFF2-40B4-BE49-F238E27FC236}">
                <a16:creationId xmlns:a16="http://schemas.microsoft.com/office/drawing/2014/main" id="{0F78EB71-D918-4BBA-9320-2622D692EC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35301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b="1" dirty="0"/>
              <a:t>Things that can affect your child’s  Behaviour</a:t>
            </a:r>
          </a:p>
        </p:txBody>
      </p:sp>
      <p:sp>
        <p:nvSpPr>
          <p:cNvPr id="3" name="Content Placeholder 2"/>
          <p:cNvSpPr>
            <a:spLocks noGrp="1"/>
          </p:cNvSpPr>
          <p:nvPr>
            <p:ph idx="1"/>
          </p:nvPr>
        </p:nvSpPr>
        <p:spPr/>
        <p:txBody>
          <a:bodyPr>
            <a:normAutofit fontScale="55000" lnSpcReduction="20000"/>
          </a:bodyPr>
          <a:lstStyle/>
          <a:p>
            <a:r>
              <a:rPr lang="en-GB" sz="3800" dirty="0"/>
              <a:t>It is important to remember the ``Negative’’ behaviour is often a plea for help.</a:t>
            </a:r>
          </a:p>
          <a:p>
            <a:r>
              <a:rPr lang="en-GB" sz="3800" dirty="0"/>
              <a:t>Any  changes in a child’s life can be difficult for them, such as separation of family, bereavement, changing schools and even a fall out with a friend or losing their special toy.</a:t>
            </a:r>
          </a:p>
          <a:p>
            <a:r>
              <a:rPr lang="en-GB" sz="3800" dirty="0"/>
              <a:t>All can be triggers for negative behaviours as children and young people don’t always have the emotional words and understanding to express themselves.</a:t>
            </a:r>
          </a:p>
          <a:p>
            <a:r>
              <a:rPr lang="en-GB" sz="3800" dirty="0"/>
              <a:t>It is important to be open about your  own emotions, make talking about emotions and feelings part of normal family life.  Remember to discuss positive emotions too!!</a:t>
            </a:r>
          </a:p>
          <a:p>
            <a:r>
              <a:rPr lang="en-GB" sz="3800" dirty="0"/>
              <a:t>It is ok to feel worried or anxious about going somewhere new, it’s about teaching them how to cope in this situation. Sharing ideas to make it work. </a:t>
            </a:r>
          </a:p>
          <a:p>
            <a:r>
              <a:rPr lang="en-GB" sz="3800" dirty="0"/>
              <a:t>After the event talk about how well it went and how they felt afterwards.  </a:t>
            </a:r>
          </a:p>
          <a:p>
            <a:endParaRPr lang="en-GB" dirty="0"/>
          </a:p>
          <a:p>
            <a:endParaRPr lang="en-GB" dirty="0"/>
          </a:p>
        </p:txBody>
      </p:sp>
      <p:pic>
        <p:nvPicPr>
          <p:cNvPr id="4" name="Recorded Sound">
            <a:hlinkClick r:id="" action="ppaction://media"/>
            <a:extLst>
              <a:ext uri="{FF2B5EF4-FFF2-40B4-BE49-F238E27FC236}">
                <a16:creationId xmlns:a16="http://schemas.microsoft.com/office/drawing/2014/main" id="{C93EDE1C-5FA5-4DC1-AAA2-29F9FF99A9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96422" y="1222054"/>
            <a:ext cx="406400" cy="406400"/>
          </a:xfrm>
          <a:prstGeom prst="rect">
            <a:avLst/>
          </a:prstGeom>
        </p:spPr>
      </p:pic>
    </p:spTree>
    <p:extLst>
      <p:ext uri="{BB962C8B-B14F-4D97-AF65-F5344CB8AC3E}">
        <p14:creationId xmlns:p14="http://schemas.microsoft.com/office/powerpoint/2010/main" val="156255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31837"/>
          </a:xfrm>
        </p:spPr>
        <p:txBody>
          <a:bodyPr>
            <a:normAutofit/>
          </a:bodyPr>
          <a:lstStyle/>
          <a:p>
            <a:r>
              <a:rPr lang="en-GB" sz="3200" dirty="0"/>
              <a:t>Routines and Boundaries</a:t>
            </a:r>
          </a:p>
        </p:txBody>
      </p:sp>
      <p:sp>
        <p:nvSpPr>
          <p:cNvPr id="3" name="Content Placeholder 2"/>
          <p:cNvSpPr>
            <a:spLocks noGrp="1"/>
          </p:cNvSpPr>
          <p:nvPr>
            <p:ph idx="1"/>
          </p:nvPr>
        </p:nvSpPr>
        <p:spPr>
          <a:xfrm>
            <a:off x="457200" y="1196752"/>
            <a:ext cx="8229600" cy="4929411"/>
          </a:xfrm>
        </p:spPr>
        <p:txBody>
          <a:bodyPr>
            <a:normAutofit fontScale="47500" lnSpcReduction="20000"/>
          </a:bodyPr>
          <a:lstStyle/>
          <a:p>
            <a:pPr marL="0" indent="0">
              <a:buNone/>
            </a:pPr>
            <a:r>
              <a:rPr lang="en-GB" sz="5100" dirty="0"/>
              <a:t>Having </a:t>
            </a:r>
            <a:r>
              <a:rPr lang="en-GB" sz="5100" b="1" dirty="0"/>
              <a:t>inconsistent  </a:t>
            </a:r>
            <a:r>
              <a:rPr lang="en-GB" sz="5100" dirty="0"/>
              <a:t>routines and boundaries is very confusing for children and young people. </a:t>
            </a:r>
          </a:p>
          <a:p>
            <a:pPr marL="0" indent="0">
              <a:buNone/>
            </a:pPr>
            <a:endParaRPr lang="en-GB" sz="5100" dirty="0"/>
          </a:p>
          <a:p>
            <a:pPr marL="0" indent="0">
              <a:buNone/>
            </a:pPr>
            <a:r>
              <a:rPr lang="en-GB" sz="5100" dirty="0"/>
              <a:t>Schools use rules and boundaries to help children feel secure and this is the same at home.</a:t>
            </a:r>
          </a:p>
          <a:p>
            <a:pPr marL="0" indent="0">
              <a:buNone/>
            </a:pPr>
            <a:endParaRPr lang="en-GB" sz="5100" dirty="0"/>
          </a:p>
          <a:p>
            <a:pPr marL="0" indent="0">
              <a:buNone/>
            </a:pPr>
            <a:r>
              <a:rPr lang="en-GB" sz="5100" dirty="0"/>
              <a:t>Being clear and consistent with what is acceptable. </a:t>
            </a:r>
          </a:p>
          <a:p>
            <a:pPr marL="0" indent="0">
              <a:buNone/>
            </a:pPr>
            <a:r>
              <a:rPr lang="en-GB" sz="5100" dirty="0"/>
              <a:t>Have rules visible and easy to refer to.</a:t>
            </a:r>
          </a:p>
          <a:p>
            <a:pPr marL="0" indent="0">
              <a:buNone/>
            </a:pPr>
            <a:endParaRPr lang="en-GB" sz="5100" dirty="0"/>
          </a:p>
          <a:p>
            <a:pPr marL="0" indent="0">
              <a:buNone/>
            </a:pPr>
            <a:r>
              <a:rPr lang="en-GB" sz="5100" dirty="0"/>
              <a:t>Do not get into arguments and power battles, this will only damage the relationship.</a:t>
            </a:r>
          </a:p>
          <a:p>
            <a:pPr marL="0" indent="0">
              <a:buNone/>
            </a:pPr>
            <a:endParaRPr lang="en-GB" sz="3800" dirty="0"/>
          </a:p>
          <a:p>
            <a:pPr marL="0" indent="0">
              <a:buNone/>
            </a:pPr>
            <a:endParaRPr lang="en-GB" sz="3800" dirty="0"/>
          </a:p>
          <a:p>
            <a:pPr marL="0" indent="0">
              <a:buNone/>
            </a:pPr>
            <a:r>
              <a:rPr lang="en-GB" sz="3800" dirty="0"/>
              <a:t> </a:t>
            </a:r>
          </a:p>
          <a:p>
            <a:pPr marL="0" indent="0">
              <a:buNone/>
            </a:pPr>
            <a:r>
              <a:rPr lang="en-GB" dirty="0"/>
              <a:t> </a:t>
            </a:r>
          </a:p>
        </p:txBody>
      </p:sp>
      <p:pic>
        <p:nvPicPr>
          <p:cNvPr id="4" name="Recorded Sound">
            <a:hlinkClick r:id="" action="ppaction://media"/>
            <a:extLst>
              <a:ext uri="{FF2B5EF4-FFF2-40B4-BE49-F238E27FC236}">
                <a16:creationId xmlns:a16="http://schemas.microsoft.com/office/drawing/2014/main" id="{EE4884D0-D197-4AFF-9A87-6A58EC0947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729357"/>
            <a:ext cx="406400" cy="406400"/>
          </a:xfrm>
          <a:prstGeom prst="rect">
            <a:avLst/>
          </a:prstGeom>
        </p:spPr>
      </p:pic>
    </p:spTree>
    <p:extLst>
      <p:ext uri="{BB962C8B-B14F-4D97-AF65-F5344CB8AC3E}">
        <p14:creationId xmlns:p14="http://schemas.microsoft.com/office/powerpoint/2010/main" val="144385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1A956-1C0B-47A2-834D-9C1695CE08C9}"/>
              </a:ext>
            </a:extLst>
          </p:cNvPr>
          <p:cNvSpPr>
            <a:spLocks noGrp="1"/>
          </p:cNvSpPr>
          <p:nvPr>
            <p:ph type="title"/>
          </p:nvPr>
        </p:nvSpPr>
        <p:spPr>
          <a:xfrm>
            <a:off x="457200" y="0"/>
            <a:ext cx="8229600" cy="1196752"/>
          </a:xfrm>
        </p:spPr>
        <p:txBody>
          <a:bodyPr>
            <a:normAutofit/>
          </a:bodyPr>
          <a:lstStyle/>
          <a:p>
            <a:r>
              <a:rPr lang="en-GB" sz="3200" dirty="0"/>
              <a:t>Building your relationship with your child/young person</a:t>
            </a:r>
          </a:p>
        </p:txBody>
      </p:sp>
      <p:sp>
        <p:nvSpPr>
          <p:cNvPr id="3" name="Content Placeholder 2">
            <a:extLst>
              <a:ext uri="{FF2B5EF4-FFF2-40B4-BE49-F238E27FC236}">
                <a16:creationId xmlns:a16="http://schemas.microsoft.com/office/drawing/2014/main" id="{130F0150-8E4F-4DCE-B46F-1F092C5502F4}"/>
              </a:ext>
            </a:extLst>
          </p:cNvPr>
          <p:cNvSpPr>
            <a:spLocks noGrp="1"/>
          </p:cNvSpPr>
          <p:nvPr>
            <p:ph idx="1"/>
          </p:nvPr>
        </p:nvSpPr>
        <p:spPr>
          <a:xfrm>
            <a:off x="457200" y="1052736"/>
            <a:ext cx="8229600" cy="5073427"/>
          </a:xfrm>
        </p:spPr>
        <p:txBody>
          <a:bodyPr>
            <a:normAutofit/>
          </a:bodyPr>
          <a:lstStyle/>
          <a:p>
            <a:pPr marL="0" indent="0">
              <a:buNone/>
            </a:pPr>
            <a:r>
              <a:rPr lang="en-GB" sz="2400" b="1" dirty="0"/>
              <a:t>The following is all suggestions that with help to continue to Build your relationship with your child/young person</a:t>
            </a:r>
          </a:p>
          <a:p>
            <a:endParaRPr lang="en-GB" sz="2400" dirty="0"/>
          </a:p>
          <a:p>
            <a:r>
              <a:rPr lang="en-GB" sz="2400" dirty="0"/>
              <a:t>Have quality time with your child</a:t>
            </a:r>
          </a:p>
          <a:p>
            <a:r>
              <a:rPr lang="en-GB" sz="2400" dirty="0"/>
              <a:t>Be interested in their interests</a:t>
            </a:r>
          </a:p>
          <a:p>
            <a:r>
              <a:rPr lang="en-GB" sz="2400" dirty="0"/>
              <a:t>Encourage them to express their emotions/feelings</a:t>
            </a:r>
          </a:p>
          <a:p>
            <a:r>
              <a:rPr lang="en-GB" sz="2400" dirty="0"/>
              <a:t>Respect and acknowledge their feelings</a:t>
            </a:r>
          </a:p>
          <a:p>
            <a:r>
              <a:rPr lang="en-GB" sz="2400" dirty="0"/>
              <a:t>Have rules, boundaries, rewards, consequences and structure in place</a:t>
            </a:r>
          </a:p>
          <a:p>
            <a:endParaRPr lang="en-GB" sz="2400" dirty="0"/>
          </a:p>
        </p:txBody>
      </p:sp>
      <p:pic>
        <p:nvPicPr>
          <p:cNvPr id="4" name="Recorded Sound">
            <a:hlinkClick r:id="" action="ppaction://media"/>
            <a:extLst>
              <a:ext uri="{FF2B5EF4-FFF2-40B4-BE49-F238E27FC236}">
                <a16:creationId xmlns:a16="http://schemas.microsoft.com/office/drawing/2014/main" id="{EBDB960E-D9D7-4958-9435-3DFA83C1C5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96336" y="2226460"/>
            <a:ext cx="406400" cy="406400"/>
          </a:xfrm>
          <a:prstGeom prst="rect">
            <a:avLst/>
          </a:prstGeom>
        </p:spPr>
      </p:pic>
    </p:spTree>
    <p:extLst>
      <p:ext uri="{BB962C8B-B14F-4D97-AF65-F5344CB8AC3E}">
        <p14:creationId xmlns:p14="http://schemas.microsoft.com/office/powerpoint/2010/main" val="51773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6712"/>
          </a:xfrm>
        </p:spPr>
        <p:txBody>
          <a:bodyPr>
            <a:normAutofit/>
          </a:bodyPr>
          <a:lstStyle/>
          <a:p>
            <a:r>
              <a:rPr lang="en-GB" sz="3200" b="1" dirty="0"/>
              <a:t>Family meeting</a:t>
            </a:r>
          </a:p>
        </p:txBody>
      </p:sp>
      <p:sp>
        <p:nvSpPr>
          <p:cNvPr id="3" name="Content Placeholder 2"/>
          <p:cNvSpPr>
            <a:spLocks noGrp="1"/>
          </p:cNvSpPr>
          <p:nvPr>
            <p:ph idx="1"/>
          </p:nvPr>
        </p:nvSpPr>
        <p:spPr>
          <a:xfrm>
            <a:off x="457200" y="548680"/>
            <a:ext cx="8229600" cy="6034682"/>
          </a:xfrm>
        </p:spPr>
        <p:txBody>
          <a:bodyPr>
            <a:normAutofit fontScale="62500" lnSpcReduction="20000"/>
          </a:bodyPr>
          <a:lstStyle/>
          <a:p>
            <a:pPr marL="0" indent="0">
              <a:buNone/>
            </a:pPr>
            <a:endParaRPr lang="en-GB" sz="2800" b="1" dirty="0"/>
          </a:p>
          <a:p>
            <a:pPr marL="0" indent="0">
              <a:buNone/>
            </a:pPr>
            <a:r>
              <a:rPr lang="en-GB" sz="3400" b="1" dirty="0"/>
              <a:t>Family meetings are good for:</a:t>
            </a:r>
          </a:p>
          <a:p>
            <a:r>
              <a:rPr lang="en-GB" sz="3400" dirty="0"/>
              <a:t>Practice communication</a:t>
            </a:r>
          </a:p>
          <a:p>
            <a:r>
              <a:rPr lang="en-GB" sz="3400" dirty="0"/>
              <a:t>Gives them a chance to express their opinion</a:t>
            </a:r>
          </a:p>
          <a:p>
            <a:r>
              <a:rPr lang="en-GB" sz="3400" dirty="0"/>
              <a:t>Overcome challenges together</a:t>
            </a:r>
          </a:p>
          <a:p>
            <a:r>
              <a:rPr lang="en-GB" sz="3400" dirty="0"/>
              <a:t>Reflect on feelings</a:t>
            </a:r>
          </a:p>
          <a:p>
            <a:r>
              <a:rPr lang="en-GB" sz="3400" dirty="0"/>
              <a:t>Discuss family values/Rules</a:t>
            </a:r>
          </a:p>
          <a:p>
            <a:r>
              <a:rPr lang="en-GB" sz="3400" dirty="0"/>
              <a:t>Set and share goals</a:t>
            </a:r>
          </a:p>
          <a:p>
            <a:r>
              <a:rPr lang="en-GB" sz="3400" dirty="0"/>
              <a:t>Have fun and inspire one another</a:t>
            </a:r>
          </a:p>
          <a:p>
            <a:r>
              <a:rPr lang="en-GB" sz="3400" dirty="0"/>
              <a:t>Appreciate each other</a:t>
            </a:r>
          </a:p>
          <a:p>
            <a:r>
              <a:rPr lang="en-GB" sz="3400" dirty="0"/>
              <a:t>Feel valued</a:t>
            </a:r>
          </a:p>
          <a:p>
            <a:r>
              <a:rPr lang="en-GB" sz="3400" dirty="0"/>
              <a:t>Come back and address in a few weeks time  and make adjustments if needed</a:t>
            </a:r>
          </a:p>
          <a:p>
            <a:pPr marL="0" indent="0">
              <a:buNone/>
            </a:pPr>
            <a:endParaRPr lang="en-GB" sz="2800" dirty="0"/>
          </a:p>
          <a:p>
            <a:pPr marL="0" indent="0">
              <a:buNone/>
            </a:pPr>
            <a:r>
              <a:rPr lang="en-GB" sz="2900" b="1" dirty="0"/>
              <a:t>Children/Young people need guidance to give them security and allows them to feel safe.</a:t>
            </a:r>
          </a:p>
          <a:p>
            <a:pPr marL="0" indent="0">
              <a:buNone/>
            </a:pPr>
            <a:endParaRPr lang="en-GB" sz="2400" dirty="0"/>
          </a:p>
          <a:p>
            <a:pPr marL="0" indent="0">
              <a:buNone/>
            </a:pPr>
            <a:endParaRPr lang="en-GB" sz="2400" dirty="0"/>
          </a:p>
          <a:p>
            <a:pPr marL="0" indent="0">
              <a:buNone/>
            </a:pPr>
            <a:r>
              <a:rPr lang="en-GB" sz="2400" dirty="0"/>
              <a:t> </a:t>
            </a:r>
            <a:endParaRPr lang="en-GB" dirty="0"/>
          </a:p>
        </p:txBody>
      </p:sp>
      <p:pic>
        <p:nvPicPr>
          <p:cNvPr id="4" name="Recorded Sound">
            <a:hlinkClick r:id="" action="ppaction://media"/>
            <a:extLst>
              <a:ext uri="{FF2B5EF4-FFF2-40B4-BE49-F238E27FC236}">
                <a16:creationId xmlns:a16="http://schemas.microsoft.com/office/drawing/2014/main" id="{A564C164-C702-4D85-8C74-82A060D14D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24328" y="1124744"/>
            <a:ext cx="406400" cy="406400"/>
          </a:xfrm>
          <a:prstGeom prst="rect">
            <a:avLst/>
          </a:prstGeom>
        </p:spPr>
      </p:pic>
    </p:spTree>
    <p:extLst>
      <p:ext uri="{BB962C8B-B14F-4D97-AF65-F5344CB8AC3E}">
        <p14:creationId xmlns:p14="http://schemas.microsoft.com/office/powerpoint/2010/main" val="310596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31AF5-C4BF-4D9E-863F-313F7407211D}"/>
              </a:ext>
            </a:extLst>
          </p:cNvPr>
          <p:cNvSpPr>
            <a:spLocks noGrp="1"/>
          </p:cNvSpPr>
          <p:nvPr>
            <p:ph type="title"/>
          </p:nvPr>
        </p:nvSpPr>
        <p:spPr>
          <a:xfrm>
            <a:off x="457200" y="0"/>
            <a:ext cx="8229600" cy="908720"/>
          </a:xfrm>
        </p:spPr>
        <p:txBody>
          <a:bodyPr>
            <a:normAutofit/>
          </a:bodyPr>
          <a:lstStyle/>
          <a:p>
            <a:r>
              <a:rPr lang="en-GB" sz="3200" b="1" dirty="0"/>
              <a:t>How and what to include</a:t>
            </a:r>
          </a:p>
        </p:txBody>
      </p:sp>
      <p:sp>
        <p:nvSpPr>
          <p:cNvPr id="3" name="Content Placeholder 2">
            <a:extLst>
              <a:ext uri="{FF2B5EF4-FFF2-40B4-BE49-F238E27FC236}">
                <a16:creationId xmlns:a16="http://schemas.microsoft.com/office/drawing/2014/main" id="{FABC7D08-DFA4-4657-A144-7247D87A240F}"/>
              </a:ext>
            </a:extLst>
          </p:cNvPr>
          <p:cNvSpPr>
            <a:spLocks noGrp="1"/>
          </p:cNvSpPr>
          <p:nvPr>
            <p:ph idx="1"/>
          </p:nvPr>
        </p:nvSpPr>
        <p:spPr>
          <a:xfrm>
            <a:off x="457200" y="1052736"/>
            <a:ext cx="8229600" cy="5073427"/>
          </a:xfrm>
        </p:spPr>
        <p:txBody>
          <a:bodyPr>
            <a:normAutofit fontScale="70000" lnSpcReduction="20000"/>
          </a:bodyPr>
          <a:lstStyle/>
          <a:p>
            <a:pPr marL="0" indent="0">
              <a:buNone/>
            </a:pPr>
            <a:r>
              <a:rPr lang="en-GB" dirty="0"/>
              <a:t>Keep it relaxed and fun. </a:t>
            </a:r>
          </a:p>
          <a:p>
            <a:pPr marL="0" indent="0">
              <a:buNone/>
            </a:pPr>
            <a:endParaRPr lang="en-GB" dirty="0"/>
          </a:p>
          <a:p>
            <a:pPr marL="0" indent="0">
              <a:buNone/>
            </a:pPr>
            <a:r>
              <a:rPr lang="en-GB" dirty="0"/>
              <a:t>Rules of the house to be agreed by all, remember to compromise, make them positive and not have too many, 3 is a good amount. </a:t>
            </a:r>
          </a:p>
          <a:p>
            <a:pPr marL="0" indent="0">
              <a:buNone/>
            </a:pPr>
            <a:endParaRPr lang="en-GB" dirty="0"/>
          </a:p>
          <a:p>
            <a:pPr marL="0" indent="0">
              <a:buNone/>
            </a:pPr>
            <a:r>
              <a:rPr lang="en-GB" dirty="0"/>
              <a:t>Make them visual and have them on display, so you can refer to them easily. </a:t>
            </a:r>
          </a:p>
          <a:p>
            <a:pPr marL="0" indent="0">
              <a:buNone/>
            </a:pPr>
            <a:endParaRPr lang="en-GB" dirty="0"/>
          </a:p>
          <a:p>
            <a:pPr marL="0" indent="0">
              <a:buNone/>
            </a:pPr>
            <a:r>
              <a:rPr lang="en-GB" dirty="0"/>
              <a:t>Discuss</a:t>
            </a:r>
          </a:p>
          <a:p>
            <a:pPr marL="0" indent="0">
              <a:buNone/>
            </a:pPr>
            <a:r>
              <a:rPr lang="en-GB" dirty="0"/>
              <a:t>Any new Routine/ Boundaries   </a:t>
            </a:r>
          </a:p>
          <a:p>
            <a:pPr marL="0" indent="0">
              <a:buNone/>
            </a:pPr>
            <a:r>
              <a:rPr lang="en-GB" dirty="0"/>
              <a:t>Rewards/incentives</a:t>
            </a:r>
          </a:p>
          <a:p>
            <a:pPr marL="0" indent="0">
              <a:buNone/>
            </a:pPr>
            <a:r>
              <a:rPr lang="en-GB" dirty="0"/>
              <a:t>Consequences</a:t>
            </a:r>
          </a:p>
          <a:p>
            <a:pPr marL="0" indent="0">
              <a:buNone/>
            </a:pPr>
            <a:endParaRPr lang="en-GB" dirty="0"/>
          </a:p>
          <a:p>
            <a:pPr marL="0" indent="0">
              <a:buNone/>
            </a:pPr>
            <a:r>
              <a:rPr lang="en-GB" dirty="0"/>
              <a:t>Children/Young people need guidance to give them security and allows them to feel safe.</a:t>
            </a:r>
          </a:p>
        </p:txBody>
      </p:sp>
      <p:pic>
        <p:nvPicPr>
          <p:cNvPr id="4" name="Recorded Sound">
            <a:hlinkClick r:id="" action="ppaction://media"/>
            <a:extLst>
              <a:ext uri="{FF2B5EF4-FFF2-40B4-BE49-F238E27FC236}">
                <a16:creationId xmlns:a16="http://schemas.microsoft.com/office/drawing/2014/main" id="{8E5313CB-9826-4D6B-99DD-AE9946CAFA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24328" y="849536"/>
            <a:ext cx="406400" cy="406400"/>
          </a:xfrm>
          <a:prstGeom prst="rect">
            <a:avLst/>
          </a:prstGeom>
        </p:spPr>
      </p:pic>
    </p:spTree>
    <p:extLst>
      <p:ext uri="{BB962C8B-B14F-4D97-AF65-F5344CB8AC3E}">
        <p14:creationId xmlns:p14="http://schemas.microsoft.com/office/powerpoint/2010/main" val="150843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a:bodyPr>
          <a:lstStyle/>
          <a:p>
            <a:r>
              <a:rPr lang="en-GB" sz="3200" dirty="0">
                <a:latin typeface="+mn-lt"/>
                <a:cs typeface="Arial" panose="020B0604020202020204" pitchFamily="34" charset="0"/>
              </a:rPr>
              <a:t>Waiting well</a:t>
            </a:r>
          </a:p>
        </p:txBody>
      </p:sp>
      <p:sp>
        <p:nvSpPr>
          <p:cNvPr id="3" name="Content Placeholder 2"/>
          <p:cNvSpPr>
            <a:spLocks noGrp="1"/>
          </p:cNvSpPr>
          <p:nvPr>
            <p:ph idx="1"/>
          </p:nvPr>
        </p:nvSpPr>
        <p:spPr>
          <a:xfrm>
            <a:off x="457200" y="980728"/>
            <a:ext cx="8229600" cy="4320480"/>
          </a:xfrm>
        </p:spPr>
        <p:txBody>
          <a:bodyPr>
            <a:normAutofit fontScale="92500" lnSpcReduction="10000"/>
          </a:bodyPr>
          <a:lstStyle/>
          <a:p>
            <a:pPr marL="0" indent="0">
              <a:buNone/>
            </a:pPr>
            <a:r>
              <a:rPr lang="en-GB" sz="2600" dirty="0">
                <a:cs typeface="Arial" panose="020B0604020202020204" pitchFamily="34" charset="0"/>
              </a:rPr>
              <a:t>The following information will offer support and guidance on a range of behaviour interventions that may help you and your family while your child/young person is on our waiting list for an ADHD assessment.</a:t>
            </a:r>
          </a:p>
          <a:p>
            <a:pPr marL="0" indent="0">
              <a:buNone/>
            </a:pPr>
            <a:endParaRPr lang="en-GB" sz="2600" dirty="0">
              <a:cs typeface="Arial" panose="020B0604020202020204" pitchFamily="34" charset="0"/>
            </a:endParaRPr>
          </a:p>
          <a:p>
            <a:pPr marL="0" indent="0">
              <a:buNone/>
            </a:pPr>
            <a:r>
              <a:rPr lang="en-GB" sz="2600" dirty="0">
                <a:cs typeface="Arial" panose="020B0604020202020204" pitchFamily="34" charset="0"/>
              </a:rPr>
              <a:t>Some of your children/young people may get this diagnosis some may not. </a:t>
            </a:r>
          </a:p>
          <a:p>
            <a:pPr marL="0" indent="0">
              <a:buNone/>
            </a:pPr>
            <a:endParaRPr lang="en-GB" sz="2600" dirty="0">
              <a:cs typeface="Arial" panose="020B0604020202020204" pitchFamily="34" charset="0"/>
            </a:endParaRPr>
          </a:p>
          <a:p>
            <a:pPr marL="0" indent="0">
              <a:buNone/>
            </a:pPr>
            <a:r>
              <a:rPr lang="en-GB" sz="2600" dirty="0">
                <a:cs typeface="Arial" panose="020B0604020202020204" pitchFamily="34" charset="0"/>
              </a:rPr>
              <a:t>However the behaviours and concerns that have brought you to this point need to be supported regardless of whether you get this diagnosis or not. </a:t>
            </a:r>
          </a:p>
          <a:p>
            <a:pPr marL="0" indent="0" algn="ctr">
              <a:buNone/>
            </a:pPr>
            <a:endParaRPr lang="en-GB" dirty="0">
              <a:latin typeface="Arial" panose="020B0604020202020204" pitchFamily="34" charset="0"/>
              <a:cs typeface="Arial" panose="020B0604020202020204" pitchFamily="34" charset="0"/>
            </a:endParaRPr>
          </a:p>
        </p:txBody>
      </p:sp>
      <p:pic>
        <p:nvPicPr>
          <p:cNvPr id="4" name="Recorded Sound">
            <a:hlinkClick r:id="" action="ppaction://media"/>
            <a:extLst>
              <a:ext uri="{FF2B5EF4-FFF2-40B4-BE49-F238E27FC236}">
                <a16:creationId xmlns:a16="http://schemas.microsoft.com/office/drawing/2014/main" id="{6F2A4D4D-13D1-4850-81C7-99A1300461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83968" y="5319188"/>
            <a:ext cx="406400" cy="406400"/>
          </a:xfrm>
          <a:prstGeom prst="rect">
            <a:avLst/>
          </a:prstGeom>
        </p:spPr>
      </p:pic>
    </p:spTree>
    <p:extLst>
      <p:ext uri="{BB962C8B-B14F-4D97-AF65-F5344CB8AC3E}">
        <p14:creationId xmlns:p14="http://schemas.microsoft.com/office/powerpoint/2010/main" val="269287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Routines</a:t>
            </a:r>
          </a:p>
        </p:txBody>
      </p:sp>
      <p:sp>
        <p:nvSpPr>
          <p:cNvPr id="3" name="Content Placeholder 2"/>
          <p:cNvSpPr>
            <a:spLocks noGrp="1"/>
          </p:cNvSpPr>
          <p:nvPr>
            <p:ph idx="1"/>
          </p:nvPr>
        </p:nvSpPr>
        <p:spPr/>
        <p:txBody>
          <a:bodyPr>
            <a:normAutofit fontScale="77500" lnSpcReduction="20000"/>
          </a:bodyPr>
          <a:lstStyle/>
          <a:p>
            <a:pPr marL="0" indent="0">
              <a:buNone/>
            </a:pPr>
            <a:r>
              <a:rPr lang="en-GB" sz="3100" dirty="0"/>
              <a:t>Routines will help to give your child’s life some structure and a sense of security.</a:t>
            </a:r>
          </a:p>
          <a:p>
            <a:pPr marL="0" indent="0">
              <a:buNone/>
            </a:pPr>
            <a:endParaRPr lang="en-GB" sz="3100" dirty="0"/>
          </a:p>
          <a:p>
            <a:pPr marL="0" indent="0">
              <a:buNone/>
            </a:pPr>
            <a:r>
              <a:rPr lang="en-GB" sz="3100" dirty="0"/>
              <a:t>Can help children understand time and time management.</a:t>
            </a:r>
          </a:p>
          <a:p>
            <a:pPr marL="0" indent="0">
              <a:buNone/>
            </a:pPr>
            <a:r>
              <a:rPr lang="en-GB" sz="3100" dirty="0"/>
              <a:t> </a:t>
            </a:r>
          </a:p>
          <a:p>
            <a:pPr marL="0" indent="0">
              <a:buNone/>
            </a:pPr>
            <a:r>
              <a:rPr lang="en-GB" sz="3100" dirty="0"/>
              <a:t>Can establish important habits such as self care and independence.</a:t>
            </a:r>
          </a:p>
          <a:p>
            <a:pPr marL="0" indent="0">
              <a:buNone/>
            </a:pPr>
            <a:endParaRPr lang="en-GB" sz="3100" dirty="0"/>
          </a:p>
          <a:p>
            <a:pPr marL="0" indent="0">
              <a:buNone/>
            </a:pPr>
            <a:r>
              <a:rPr lang="en-GB" sz="3100" dirty="0"/>
              <a:t>Can strengthen relationships by having time together.</a:t>
            </a:r>
          </a:p>
          <a:p>
            <a:pPr marL="0" indent="0">
              <a:buNone/>
            </a:pPr>
            <a:endParaRPr lang="en-GB" sz="3100" dirty="0"/>
          </a:p>
          <a:p>
            <a:pPr marL="0" indent="0">
              <a:buNone/>
            </a:pPr>
            <a:r>
              <a:rPr lang="en-GB" sz="3100" dirty="0"/>
              <a:t>Use Visual aids this will help your children remember what is expected. </a:t>
            </a:r>
          </a:p>
          <a:p>
            <a:endParaRPr lang="en-GB" dirty="0"/>
          </a:p>
        </p:txBody>
      </p:sp>
      <p:pic>
        <p:nvPicPr>
          <p:cNvPr id="4" name="Recorded Sound">
            <a:hlinkClick r:id="" action="ppaction://media"/>
            <a:extLst>
              <a:ext uri="{FF2B5EF4-FFF2-40B4-BE49-F238E27FC236}">
                <a16:creationId xmlns:a16="http://schemas.microsoft.com/office/drawing/2014/main" id="{BC1C9688-D0CD-416D-8677-9C2334E0D3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60232" y="937847"/>
            <a:ext cx="406400" cy="406400"/>
          </a:xfrm>
          <a:prstGeom prst="rect">
            <a:avLst/>
          </a:prstGeom>
        </p:spPr>
      </p:pic>
    </p:spTree>
    <p:extLst>
      <p:ext uri="{BB962C8B-B14F-4D97-AF65-F5344CB8AC3E}">
        <p14:creationId xmlns:p14="http://schemas.microsoft.com/office/powerpoint/2010/main" val="402106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600" dirty="0"/>
              <a:t>Reward the positive behaviours</a:t>
            </a:r>
            <a:br>
              <a:rPr lang="en-GB" dirty="0"/>
            </a:br>
            <a:endParaRPr lang="en-GB" dirty="0"/>
          </a:p>
        </p:txBody>
      </p:sp>
      <p:sp>
        <p:nvSpPr>
          <p:cNvPr id="3" name="Content Placeholder 2"/>
          <p:cNvSpPr>
            <a:spLocks noGrp="1"/>
          </p:cNvSpPr>
          <p:nvPr>
            <p:ph idx="1"/>
          </p:nvPr>
        </p:nvSpPr>
        <p:spPr>
          <a:xfrm>
            <a:off x="457200" y="836712"/>
            <a:ext cx="8229600" cy="5544616"/>
          </a:xfrm>
        </p:spPr>
        <p:txBody>
          <a:bodyPr>
            <a:normAutofit/>
          </a:bodyPr>
          <a:lstStyle/>
          <a:p>
            <a:pPr marL="0" indent="0">
              <a:buNone/>
            </a:pPr>
            <a:r>
              <a:rPr lang="en-GB" sz="3000" dirty="0"/>
              <a:t>Some ideas to try</a:t>
            </a:r>
          </a:p>
          <a:p>
            <a:pPr marL="0" indent="0">
              <a:buNone/>
            </a:pPr>
            <a:r>
              <a:rPr lang="en-GB" sz="2400" dirty="0"/>
              <a:t>Descriptive praise</a:t>
            </a:r>
          </a:p>
          <a:p>
            <a:pPr marL="0" indent="0">
              <a:buNone/>
            </a:pPr>
            <a:r>
              <a:rPr lang="en-GB" sz="2400" dirty="0"/>
              <a:t>Activity of their choice e.g. </a:t>
            </a:r>
          </a:p>
          <a:p>
            <a:r>
              <a:rPr lang="en-GB" sz="2400" dirty="0"/>
              <a:t>Read a book</a:t>
            </a:r>
          </a:p>
          <a:p>
            <a:r>
              <a:rPr lang="en-GB" sz="2400" dirty="0"/>
              <a:t>Watch a DVD</a:t>
            </a:r>
          </a:p>
          <a:p>
            <a:r>
              <a:rPr lang="en-GB" sz="2400" dirty="0"/>
              <a:t>Trip to the park</a:t>
            </a:r>
          </a:p>
          <a:p>
            <a:r>
              <a:rPr lang="en-GB" sz="2400" dirty="0"/>
              <a:t>Have a sleep over/friend round</a:t>
            </a:r>
          </a:p>
          <a:p>
            <a:r>
              <a:rPr lang="en-GB" sz="2400" dirty="0"/>
              <a:t>Small toy </a:t>
            </a:r>
          </a:p>
          <a:p>
            <a:r>
              <a:rPr lang="en-GB" sz="2400" dirty="0"/>
              <a:t>Go for a bike ride.</a:t>
            </a:r>
          </a:p>
          <a:p>
            <a:r>
              <a:rPr lang="en-GB" sz="2400" dirty="0"/>
              <a:t>Go Swimming</a:t>
            </a:r>
          </a:p>
          <a:p>
            <a:r>
              <a:rPr lang="en-GB" sz="2400" dirty="0"/>
              <a:t>Choose what's going to be for  tea/pudding</a:t>
            </a:r>
          </a:p>
          <a:p>
            <a:endParaRPr lang="en-GB"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2564904"/>
            <a:ext cx="2444750" cy="2008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Recorded Sound">
            <a:hlinkClick r:id="" action="ppaction://media"/>
            <a:extLst>
              <a:ext uri="{FF2B5EF4-FFF2-40B4-BE49-F238E27FC236}">
                <a16:creationId xmlns:a16="http://schemas.microsoft.com/office/drawing/2014/main" id="{A6583DEF-9FD4-4B05-9E9C-336F2AB6F4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44208" y="1381671"/>
            <a:ext cx="406400" cy="406400"/>
          </a:xfrm>
          <a:prstGeom prst="rect">
            <a:avLst/>
          </a:prstGeom>
        </p:spPr>
      </p:pic>
    </p:spTree>
    <p:extLst>
      <p:ext uri="{BB962C8B-B14F-4D97-AF65-F5344CB8AC3E}">
        <p14:creationId xmlns:p14="http://schemas.microsoft.com/office/powerpoint/2010/main" val="274867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a:t>Reward the positives </a:t>
            </a:r>
          </a:p>
        </p:txBody>
      </p:sp>
      <p:sp>
        <p:nvSpPr>
          <p:cNvPr id="3" name="Content Placeholder 2"/>
          <p:cNvSpPr>
            <a:spLocks noGrp="1"/>
          </p:cNvSpPr>
          <p:nvPr>
            <p:ph idx="1"/>
          </p:nvPr>
        </p:nvSpPr>
        <p:spPr/>
        <p:txBody>
          <a:bodyPr>
            <a:normAutofit/>
          </a:bodyPr>
          <a:lstStyle/>
          <a:p>
            <a:pPr marL="0" indent="0">
              <a:buNone/>
            </a:pPr>
            <a:r>
              <a:rPr lang="en-GB" sz="2400" dirty="0"/>
              <a:t>Quality time with you</a:t>
            </a:r>
          </a:p>
          <a:p>
            <a:pPr marL="0" indent="0">
              <a:buNone/>
            </a:pPr>
            <a:r>
              <a:rPr lang="en-GB" sz="2400" dirty="0"/>
              <a:t>Positive comments</a:t>
            </a:r>
          </a:p>
          <a:p>
            <a:pPr marL="0" indent="0">
              <a:buNone/>
            </a:pPr>
            <a:r>
              <a:rPr lang="en-GB" sz="2400" dirty="0"/>
              <a:t>Car time - them having the car/you taking them</a:t>
            </a:r>
          </a:p>
          <a:p>
            <a:pPr marL="0" indent="0">
              <a:buNone/>
            </a:pPr>
            <a:r>
              <a:rPr lang="en-GB" sz="2400" dirty="0"/>
              <a:t>Special meal- Pizza or them being allowed to cook</a:t>
            </a:r>
          </a:p>
          <a:p>
            <a:pPr marL="0" indent="0">
              <a:buNone/>
            </a:pPr>
            <a:r>
              <a:rPr lang="en-GB" sz="2400" dirty="0"/>
              <a:t>Extended curfew</a:t>
            </a:r>
          </a:p>
          <a:p>
            <a:pPr marL="0" indent="0">
              <a:buNone/>
            </a:pPr>
            <a:r>
              <a:rPr lang="en-GB" sz="2400" dirty="0"/>
              <a:t>Extended computer /social media time</a:t>
            </a:r>
          </a:p>
          <a:p>
            <a:pPr marL="0" indent="0">
              <a:buNone/>
            </a:pPr>
            <a:r>
              <a:rPr lang="en-GB" sz="2400" dirty="0"/>
              <a:t>A hug </a:t>
            </a:r>
          </a:p>
          <a:p>
            <a:pPr marL="0" indent="0">
              <a:buNone/>
            </a:pPr>
            <a:endParaRPr lang="en-GB"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0272" y="1124744"/>
            <a:ext cx="1224136"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Recorded Sound">
            <a:hlinkClick r:id="" action="ppaction://media"/>
            <a:extLst>
              <a:ext uri="{FF2B5EF4-FFF2-40B4-BE49-F238E27FC236}">
                <a16:creationId xmlns:a16="http://schemas.microsoft.com/office/drawing/2014/main" id="{99F3454D-3340-447E-A9BF-31AB9D835D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31640" y="846138"/>
            <a:ext cx="406400" cy="406400"/>
          </a:xfrm>
          <a:prstGeom prst="rect">
            <a:avLst/>
          </a:prstGeom>
        </p:spPr>
      </p:pic>
    </p:spTree>
    <p:extLst>
      <p:ext uri="{BB962C8B-B14F-4D97-AF65-F5344CB8AC3E}">
        <p14:creationId xmlns:p14="http://schemas.microsoft.com/office/powerpoint/2010/main" val="125560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a:t>Ideas for consequences</a:t>
            </a:r>
          </a:p>
        </p:txBody>
      </p:sp>
      <p:sp>
        <p:nvSpPr>
          <p:cNvPr id="3" name="Content Placeholder 2"/>
          <p:cNvSpPr>
            <a:spLocks noGrp="1"/>
          </p:cNvSpPr>
          <p:nvPr>
            <p:ph sz="half" idx="1"/>
          </p:nvPr>
        </p:nvSpPr>
        <p:spPr/>
        <p:txBody>
          <a:bodyPr/>
          <a:lstStyle/>
          <a:p>
            <a:r>
              <a:rPr lang="en-GB" sz="2400" dirty="0"/>
              <a:t>Loss of privilege</a:t>
            </a:r>
          </a:p>
          <a:p>
            <a:r>
              <a:rPr lang="en-GB" sz="2400" dirty="0"/>
              <a:t>Reduced media time</a:t>
            </a:r>
          </a:p>
          <a:p>
            <a:r>
              <a:rPr lang="en-GB" sz="2400" dirty="0"/>
              <a:t>No special toiletries</a:t>
            </a:r>
          </a:p>
          <a:p>
            <a:r>
              <a:rPr lang="en-GB" sz="2400" dirty="0"/>
              <a:t>Reduced pocket money</a:t>
            </a:r>
          </a:p>
          <a:p>
            <a:r>
              <a:rPr lang="en-GB" sz="2400" dirty="0"/>
              <a:t>Home early</a:t>
            </a:r>
          </a:p>
          <a:p>
            <a:r>
              <a:rPr lang="en-GB" sz="2400" dirty="0"/>
              <a:t>Have to do a chore around the house</a:t>
            </a:r>
          </a:p>
          <a:p>
            <a:pPr marL="0" indent="0">
              <a:buNone/>
            </a:pPr>
            <a:endParaRPr lang="en-GB" sz="2400" dirty="0"/>
          </a:p>
          <a:p>
            <a:pPr marL="0" indent="0">
              <a:buNone/>
            </a:pPr>
            <a:r>
              <a:rPr lang="en-GB" sz="2400" dirty="0"/>
              <a:t>Don’t threaten something you can’t follow up.</a:t>
            </a:r>
          </a:p>
          <a:p>
            <a:endParaRPr lang="en-GB" dirty="0"/>
          </a:p>
        </p:txBody>
      </p:sp>
      <p:sp>
        <p:nvSpPr>
          <p:cNvPr id="4" name="Content Placeholder 3"/>
          <p:cNvSpPr>
            <a:spLocks noGrp="1"/>
          </p:cNvSpPr>
          <p:nvPr>
            <p:ph sz="half" idx="2"/>
          </p:nvPr>
        </p:nvSpPr>
        <p:spPr/>
        <p:txBody>
          <a:bodyPr/>
          <a:lstStyle/>
          <a:p>
            <a:r>
              <a:rPr lang="en-GB" sz="2400" dirty="0"/>
              <a:t>Time out reflection time.</a:t>
            </a:r>
          </a:p>
          <a:p>
            <a:r>
              <a:rPr lang="en-GB" sz="2400" dirty="0"/>
              <a:t>Less time gaming/screen time.</a:t>
            </a:r>
          </a:p>
          <a:p>
            <a:r>
              <a:rPr lang="en-GB" sz="2400" dirty="0"/>
              <a:t>No Playing with friends.</a:t>
            </a:r>
          </a:p>
          <a:p>
            <a:r>
              <a:rPr lang="en-GB" sz="2400" dirty="0"/>
              <a:t>To ignore some negative behaviours.</a:t>
            </a:r>
          </a:p>
          <a:p>
            <a:r>
              <a:rPr lang="en-GB" sz="2400" dirty="0"/>
              <a:t>Talking to them.</a:t>
            </a:r>
          </a:p>
          <a:p>
            <a:endParaRPr lang="en-GB" dirty="0"/>
          </a:p>
        </p:txBody>
      </p:sp>
      <p:pic>
        <p:nvPicPr>
          <p:cNvPr id="5" name="Recorded Sound">
            <a:hlinkClick r:id="" action="ppaction://media"/>
            <a:extLst>
              <a:ext uri="{FF2B5EF4-FFF2-40B4-BE49-F238E27FC236}">
                <a16:creationId xmlns:a16="http://schemas.microsoft.com/office/drawing/2014/main" id="{F4548FFB-3FB7-4A5D-9515-645B2A5AA3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68344" y="528637"/>
            <a:ext cx="406400" cy="406400"/>
          </a:xfrm>
          <a:prstGeom prst="rect">
            <a:avLst/>
          </a:prstGeom>
        </p:spPr>
      </p:pic>
    </p:spTree>
    <p:extLst>
      <p:ext uri="{BB962C8B-B14F-4D97-AF65-F5344CB8AC3E}">
        <p14:creationId xmlns:p14="http://schemas.microsoft.com/office/powerpoint/2010/main" val="154741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680B7-CB48-4470-8456-9E9B05E432BD}"/>
              </a:ext>
            </a:extLst>
          </p:cNvPr>
          <p:cNvSpPr>
            <a:spLocks noGrp="1"/>
          </p:cNvSpPr>
          <p:nvPr>
            <p:ph type="title"/>
          </p:nvPr>
        </p:nvSpPr>
        <p:spPr>
          <a:xfrm>
            <a:off x="457200" y="274638"/>
            <a:ext cx="8229600" cy="634082"/>
          </a:xfrm>
        </p:spPr>
        <p:txBody>
          <a:bodyPr>
            <a:normAutofit/>
          </a:bodyPr>
          <a:lstStyle/>
          <a:p>
            <a:r>
              <a:rPr lang="en-GB" sz="3200" dirty="0"/>
              <a:t>Anger</a:t>
            </a:r>
          </a:p>
        </p:txBody>
      </p:sp>
      <p:sp>
        <p:nvSpPr>
          <p:cNvPr id="3" name="Content Placeholder 2">
            <a:extLst>
              <a:ext uri="{FF2B5EF4-FFF2-40B4-BE49-F238E27FC236}">
                <a16:creationId xmlns:a16="http://schemas.microsoft.com/office/drawing/2014/main" id="{5AAF51EE-04F4-485F-9E65-0CB5C3B14EA7}"/>
              </a:ext>
            </a:extLst>
          </p:cNvPr>
          <p:cNvSpPr>
            <a:spLocks noGrp="1"/>
          </p:cNvSpPr>
          <p:nvPr>
            <p:ph idx="1"/>
          </p:nvPr>
        </p:nvSpPr>
        <p:spPr>
          <a:xfrm>
            <a:off x="457200" y="908720"/>
            <a:ext cx="8229600" cy="5217443"/>
          </a:xfrm>
        </p:spPr>
        <p:txBody>
          <a:bodyPr>
            <a:normAutofit fontScale="92500" lnSpcReduction="10000"/>
          </a:bodyPr>
          <a:lstStyle/>
          <a:p>
            <a:pPr marL="0" indent="0">
              <a:buNone/>
            </a:pPr>
            <a:r>
              <a:rPr lang="en-GB" sz="2400" dirty="0"/>
              <a:t>If your child is angry, its important to find out what the underlining problem is as it could be a build up of small issues that have mounted up.</a:t>
            </a:r>
          </a:p>
          <a:p>
            <a:pPr marL="0" indent="0">
              <a:buNone/>
            </a:pPr>
            <a:endParaRPr lang="en-GB" sz="2400" dirty="0"/>
          </a:p>
          <a:p>
            <a:pPr marL="0" indent="0">
              <a:buNone/>
            </a:pPr>
            <a:r>
              <a:rPr lang="en-GB" sz="2400" b="1" dirty="0"/>
              <a:t>Suggestions on how to manage</a:t>
            </a:r>
          </a:p>
          <a:p>
            <a:pPr marL="0" indent="0">
              <a:buNone/>
            </a:pPr>
            <a:r>
              <a:rPr lang="en-GB" sz="2400" dirty="0"/>
              <a:t>It is important that if a child is angry for then to express that emotion in a controlled way.</a:t>
            </a:r>
          </a:p>
          <a:p>
            <a:pPr marL="0" indent="0">
              <a:buNone/>
            </a:pPr>
            <a:r>
              <a:rPr lang="en-GB" sz="2400" dirty="0"/>
              <a:t>To do this you could provide the following:</a:t>
            </a:r>
          </a:p>
          <a:p>
            <a:pPr marL="0" indent="0">
              <a:buNone/>
            </a:pPr>
            <a:endParaRPr lang="en-GB" sz="2400" dirty="0"/>
          </a:p>
          <a:p>
            <a:r>
              <a:rPr lang="en-GB" sz="2400" dirty="0"/>
              <a:t>Bean bag/pillow to hit out at</a:t>
            </a:r>
          </a:p>
          <a:p>
            <a:r>
              <a:rPr lang="en-GB" sz="2400" dirty="0"/>
              <a:t>Punch bag</a:t>
            </a:r>
          </a:p>
          <a:p>
            <a:r>
              <a:rPr lang="en-GB" sz="2400" dirty="0"/>
              <a:t>Trampoline to release the energy</a:t>
            </a:r>
          </a:p>
          <a:p>
            <a:r>
              <a:rPr lang="en-GB" sz="2400" dirty="0"/>
              <a:t>Thera putty/playdough </a:t>
            </a:r>
          </a:p>
          <a:p>
            <a:r>
              <a:rPr lang="en-GB" sz="2400" dirty="0"/>
              <a:t>Calm down space- Tent with calming activities etc</a:t>
            </a:r>
          </a:p>
          <a:p>
            <a:endParaRPr lang="en-GB" sz="2400" dirty="0"/>
          </a:p>
          <a:p>
            <a:endParaRPr lang="en-GB" sz="2400" dirty="0"/>
          </a:p>
        </p:txBody>
      </p:sp>
      <p:pic>
        <p:nvPicPr>
          <p:cNvPr id="4" name="Recorded Sound">
            <a:hlinkClick r:id="" action="ppaction://media"/>
            <a:extLst>
              <a:ext uri="{FF2B5EF4-FFF2-40B4-BE49-F238E27FC236}">
                <a16:creationId xmlns:a16="http://schemas.microsoft.com/office/drawing/2014/main" id="{BBB7BC18-9727-42D8-91E6-83A0D522A9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84168" y="502320"/>
            <a:ext cx="406400" cy="406400"/>
          </a:xfrm>
          <a:prstGeom prst="rect">
            <a:avLst/>
          </a:prstGeom>
        </p:spPr>
      </p:pic>
    </p:spTree>
    <p:extLst>
      <p:ext uri="{BB962C8B-B14F-4D97-AF65-F5344CB8AC3E}">
        <p14:creationId xmlns:p14="http://schemas.microsoft.com/office/powerpoint/2010/main" val="2961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392"/>
            <a:ext cx="8229600" cy="831229"/>
          </a:xfrm>
        </p:spPr>
        <p:txBody>
          <a:bodyPr>
            <a:normAutofit/>
          </a:bodyPr>
          <a:lstStyle/>
          <a:p>
            <a:r>
              <a:rPr lang="en-GB" sz="3200" dirty="0"/>
              <a:t>Outbursts/meltdowns</a:t>
            </a:r>
          </a:p>
        </p:txBody>
      </p:sp>
      <p:sp>
        <p:nvSpPr>
          <p:cNvPr id="3" name="Content Placeholder 2"/>
          <p:cNvSpPr>
            <a:spLocks noGrp="1"/>
          </p:cNvSpPr>
          <p:nvPr>
            <p:ph idx="1"/>
          </p:nvPr>
        </p:nvSpPr>
        <p:spPr>
          <a:xfrm>
            <a:off x="457200" y="620688"/>
            <a:ext cx="8229600" cy="5505475"/>
          </a:xfrm>
        </p:spPr>
        <p:txBody>
          <a:bodyPr>
            <a:normAutofit fontScale="70000" lnSpcReduction="20000"/>
          </a:bodyPr>
          <a:lstStyle/>
          <a:p>
            <a:pPr marL="0" indent="0">
              <a:buNone/>
            </a:pPr>
            <a:r>
              <a:rPr lang="en-GB" sz="3400" dirty="0"/>
              <a:t>What to do if they have lost it!</a:t>
            </a:r>
          </a:p>
          <a:p>
            <a:pPr marL="0" indent="0">
              <a:buNone/>
            </a:pPr>
            <a:r>
              <a:rPr lang="en-GB" sz="3400" dirty="0"/>
              <a:t>It is important that your child knows that  it is the behaviour you do not like, not them! </a:t>
            </a:r>
          </a:p>
          <a:p>
            <a:pPr marL="0" indent="0">
              <a:buNone/>
            </a:pPr>
            <a:r>
              <a:rPr lang="en-GB" sz="3400" dirty="0"/>
              <a:t>See the behaviour separate to the child.</a:t>
            </a:r>
          </a:p>
          <a:p>
            <a:pPr marL="0" indent="0">
              <a:buNone/>
            </a:pPr>
            <a:endParaRPr lang="en-GB" sz="3400" dirty="0"/>
          </a:p>
          <a:p>
            <a:pPr marL="0" indent="0">
              <a:buNone/>
            </a:pPr>
            <a:r>
              <a:rPr lang="en-GB" sz="3400" dirty="0"/>
              <a:t>Keep calm, ignore if safe to do so.</a:t>
            </a:r>
          </a:p>
          <a:p>
            <a:pPr marL="0" indent="0">
              <a:buNone/>
            </a:pPr>
            <a:endParaRPr lang="en-GB" sz="3400" dirty="0"/>
          </a:p>
          <a:p>
            <a:pPr marL="0" indent="0">
              <a:buNone/>
            </a:pPr>
            <a:r>
              <a:rPr lang="en-GB" sz="3400" dirty="0"/>
              <a:t>Do not discuss incident, if your child is in the throws of an outburst, they are not listening!</a:t>
            </a:r>
          </a:p>
          <a:p>
            <a:pPr marL="0" indent="0">
              <a:buNone/>
            </a:pPr>
            <a:endParaRPr lang="en-GB" sz="3400" dirty="0"/>
          </a:p>
          <a:p>
            <a:pPr marL="0" indent="0">
              <a:buNone/>
            </a:pPr>
            <a:r>
              <a:rPr lang="en-GB" sz="3400" dirty="0"/>
              <a:t>Give your child time to calm down!(Safe space)</a:t>
            </a:r>
          </a:p>
          <a:p>
            <a:pPr marL="0" indent="0">
              <a:buNone/>
            </a:pPr>
            <a:r>
              <a:rPr lang="en-GB" sz="3400" dirty="0"/>
              <a:t>Discuss later if the child approaches you and wants to discuss.</a:t>
            </a:r>
          </a:p>
          <a:p>
            <a:pPr marL="0" indent="0">
              <a:buNone/>
            </a:pPr>
            <a:r>
              <a:rPr lang="en-GB" sz="3400" dirty="0"/>
              <a:t>If your child wants to talk about it .. Keep it positive, don’t re-ignite the outburst.</a:t>
            </a:r>
          </a:p>
          <a:p>
            <a:endParaRPr lang="en-GB" dirty="0"/>
          </a:p>
        </p:txBody>
      </p:sp>
      <p:pic>
        <p:nvPicPr>
          <p:cNvPr id="4" name="Recorded Sound">
            <a:hlinkClick r:id="" action="ppaction://media"/>
            <a:extLst>
              <a:ext uri="{FF2B5EF4-FFF2-40B4-BE49-F238E27FC236}">
                <a16:creationId xmlns:a16="http://schemas.microsoft.com/office/drawing/2014/main" id="{7CDC95E7-098C-4380-86A9-D01FD6A50B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68344" y="417488"/>
            <a:ext cx="406400" cy="406400"/>
          </a:xfrm>
          <a:prstGeom prst="rect">
            <a:avLst/>
          </a:prstGeom>
        </p:spPr>
      </p:pic>
    </p:spTree>
    <p:extLst>
      <p:ext uri="{BB962C8B-B14F-4D97-AF65-F5344CB8AC3E}">
        <p14:creationId xmlns:p14="http://schemas.microsoft.com/office/powerpoint/2010/main" val="258683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Underneath the anger are all these feelings</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94243" y="1600200"/>
            <a:ext cx="615551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57809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31837"/>
          </a:xfrm>
        </p:spPr>
        <p:txBody>
          <a:bodyPr>
            <a:normAutofit/>
          </a:bodyPr>
          <a:lstStyle/>
          <a:p>
            <a:r>
              <a:rPr lang="en-GB" sz="3200" dirty="0"/>
              <a:t>Encouraging positive behaviour</a:t>
            </a:r>
          </a:p>
        </p:txBody>
      </p:sp>
      <p:sp>
        <p:nvSpPr>
          <p:cNvPr id="3" name="Content Placeholder 2"/>
          <p:cNvSpPr>
            <a:spLocks noGrp="1"/>
          </p:cNvSpPr>
          <p:nvPr>
            <p:ph idx="1"/>
          </p:nvPr>
        </p:nvSpPr>
        <p:spPr>
          <a:xfrm>
            <a:off x="457200" y="620688"/>
            <a:ext cx="8229600" cy="6048672"/>
          </a:xfrm>
        </p:spPr>
        <p:txBody>
          <a:bodyPr>
            <a:normAutofit fontScale="85000" lnSpcReduction="20000"/>
          </a:bodyPr>
          <a:lstStyle/>
          <a:p>
            <a:pPr marL="0" indent="0">
              <a:buNone/>
            </a:pPr>
            <a:r>
              <a:rPr lang="en-GB" sz="2800" dirty="0"/>
              <a:t>Descriptive praise and encouragement are powerful motivators.  Avoid criticism and nagging.</a:t>
            </a:r>
          </a:p>
          <a:p>
            <a:pPr marL="0" indent="0">
              <a:buNone/>
            </a:pPr>
            <a:endParaRPr lang="en-GB" sz="2800" dirty="0"/>
          </a:p>
          <a:p>
            <a:pPr marL="0" indent="0">
              <a:buNone/>
            </a:pPr>
            <a:r>
              <a:rPr lang="en-GB" sz="2800" dirty="0"/>
              <a:t>Use rewards and other incentives to re-enforce the positive.</a:t>
            </a:r>
          </a:p>
          <a:p>
            <a:pPr marL="0" indent="0">
              <a:buNone/>
            </a:pPr>
            <a:endParaRPr lang="en-GB" sz="2800" dirty="0"/>
          </a:p>
          <a:p>
            <a:pPr marL="0" indent="0">
              <a:buNone/>
            </a:pPr>
            <a:r>
              <a:rPr lang="en-GB" sz="2800" dirty="0"/>
              <a:t>Notice and comment  positive interaction and play with siblings and others.</a:t>
            </a:r>
          </a:p>
          <a:p>
            <a:pPr marL="0" indent="0">
              <a:buNone/>
            </a:pPr>
            <a:r>
              <a:rPr lang="en-GB" sz="2800" dirty="0"/>
              <a:t>Praise your child in front of others (great for self esteem).</a:t>
            </a:r>
          </a:p>
          <a:p>
            <a:pPr marL="0" indent="0">
              <a:buNone/>
            </a:pPr>
            <a:endParaRPr lang="en-GB" sz="2800" dirty="0"/>
          </a:p>
          <a:p>
            <a:pPr marL="0" indent="0">
              <a:buNone/>
            </a:pPr>
            <a:r>
              <a:rPr lang="en-GB" sz="2800" dirty="0"/>
              <a:t>Be a positive role model- Children often act out what they see, you smile /they smile.</a:t>
            </a:r>
          </a:p>
          <a:p>
            <a:pPr marL="0" indent="0">
              <a:buNone/>
            </a:pPr>
            <a:endParaRPr lang="en-GB" sz="2800" dirty="0"/>
          </a:p>
          <a:p>
            <a:pPr marL="0" indent="0">
              <a:buNone/>
            </a:pPr>
            <a:r>
              <a:rPr lang="en-GB" sz="2800" dirty="0"/>
              <a:t>Apologise if your in the wrong.</a:t>
            </a:r>
          </a:p>
          <a:p>
            <a:pPr marL="0" indent="0">
              <a:buNone/>
            </a:pPr>
            <a:endParaRPr lang="en-GB" sz="2800" dirty="0"/>
          </a:p>
          <a:p>
            <a:pPr marL="0" indent="0">
              <a:buNone/>
            </a:pPr>
            <a:r>
              <a:rPr lang="en-GB" sz="2800" dirty="0"/>
              <a:t>Take time to develop your relationship with your child, teach them how to resolve difficulties with alternatives.</a:t>
            </a:r>
          </a:p>
          <a:p>
            <a:endParaRPr lang="en-GB" dirty="0"/>
          </a:p>
        </p:txBody>
      </p:sp>
      <p:pic>
        <p:nvPicPr>
          <p:cNvPr id="4" name="Recorded Sound">
            <a:hlinkClick r:id="" action="ppaction://media"/>
            <a:extLst>
              <a:ext uri="{FF2B5EF4-FFF2-40B4-BE49-F238E27FC236}">
                <a16:creationId xmlns:a16="http://schemas.microsoft.com/office/drawing/2014/main" id="{98DE2207-E491-4D1E-AB96-547A000CF6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12360" y="1149325"/>
            <a:ext cx="406400" cy="406400"/>
          </a:xfrm>
          <a:prstGeom prst="rect">
            <a:avLst/>
          </a:prstGeom>
        </p:spPr>
      </p:pic>
    </p:spTree>
    <p:extLst>
      <p:ext uri="{BB962C8B-B14F-4D97-AF65-F5344CB8AC3E}">
        <p14:creationId xmlns:p14="http://schemas.microsoft.com/office/powerpoint/2010/main" val="417437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7DAB8-8D1E-49FA-96FF-FF75D5E04EC3}"/>
              </a:ext>
            </a:extLst>
          </p:cNvPr>
          <p:cNvSpPr>
            <a:spLocks noGrp="1"/>
          </p:cNvSpPr>
          <p:nvPr>
            <p:ph type="title"/>
          </p:nvPr>
        </p:nvSpPr>
        <p:spPr>
          <a:xfrm>
            <a:off x="457200" y="274638"/>
            <a:ext cx="8229600" cy="706090"/>
          </a:xfrm>
        </p:spPr>
        <p:txBody>
          <a:bodyPr>
            <a:normAutofit fontScale="90000"/>
          </a:bodyPr>
          <a:lstStyle/>
          <a:p>
            <a:r>
              <a:rPr lang="en-GB" dirty="0"/>
              <a:t>Mindfulness apps</a:t>
            </a:r>
          </a:p>
        </p:txBody>
      </p:sp>
      <p:sp>
        <p:nvSpPr>
          <p:cNvPr id="3" name="Content Placeholder 2">
            <a:extLst>
              <a:ext uri="{FF2B5EF4-FFF2-40B4-BE49-F238E27FC236}">
                <a16:creationId xmlns:a16="http://schemas.microsoft.com/office/drawing/2014/main" id="{D5CA9456-80CF-48BE-BEA0-E11BCFC38C8E}"/>
              </a:ext>
            </a:extLst>
          </p:cNvPr>
          <p:cNvSpPr>
            <a:spLocks noGrp="1"/>
          </p:cNvSpPr>
          <p:nvPr>
            <p:ph idx="1"/>
          </p:nvPr>
        </p:nvSpPr>
        <p:spPr>
          <a:xfrm>
            <a:off x="457200" y="980728"/>
            <a:ext cx="8229600" cy="5145435"/>
          </a:xfrm>
        </p:spPr>
        <p:txBody>
          <a:bodyPr/>
          <a:lstStyle/>
          <a:p>
            <a:pPr marL="0" indent="0">
              <a:buNone/>
            </a:pPr>
            <a:r>
              <a:rPr lang="en-GB" sz="1800" dirty="0"/>
              <a:t>The apps are designed to support young people with managing stress and anxiety  The age suitability for each app has been advised by the developers. </a:t>
            </a:r>
          </a:p>
          <a:p>
            <a:pPr marL="0" indent="0">
              <a:buNone/>
            </a:pPr>
            <a:r>
              <a:rPr lang="en-GB" sz="2000" b="1" u="sng" dirty="0"/>
              <a:t>The following apps are listed on the NHS website:</a:t>
            </a:r>
          </a:p>
          <a:p>
            <a:pPr marL="0" indent="0">
              <a:buNone/>
            </a:pPr>
            <a:endParaRPr lang="en-GB" sz="2000" dirty="0"/>
          </a:p>
          <a:p>
            <a:endParaRPr lang="en-GB" dirty="0"/>
          </a:p>
        </p:txBody>
      </p:sp>
      <p:pic>
        <p:nvPicPr>
          <p:cNvPr id="4" name="Picture 3" descr="Chill">
            <a:extLst>
              <a:ext uri="{FF2B5EF4-FFF2-40B4-BE49-F238E27FC236}">
                <a16:creationId xmlns:a16="http://schemas.microsoft.com/office/drawing/2014/main" id="{21DD0FA4-A396-41BE-91BE-73E34C8B662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51520" y="2420888"/>
            <a:ext cx="1436370" cy="1246505"/>
          </a:xfrm>
          <a:prstGeom prst="rect">
            <a:avLst/>
          </a:prstGeom>
          <a:noFill/>
          <a:ln>
            <a:noFill/>
          </a:ln>
        </p:spPr>
      </p:pic>
      <p:pic>
        <p:nvPicPr>
          <p:cNvPr id="6" name="Picture 5">
            <a:extLst>
              <a:ext uri="{FF2B5EF4-FFF2-40B4-BE49-F238E27FC236}">
                <a16:creationId xmlns:a16="http://schemas.microsoft.com/office/drawing/2014/main" id="{2767439F-2D99-47FC-A325-5C79F4C493F1}"/>
              </a:ext>
            </a:extLst>
          </p:cNvPr>
          <p:cNvPicPr/>
          <p:nvPr/>
        </p:nvPicPr>
        <p:blipFill>
          <a:blip r:embed="rId5">
            <a:extLst>
              <a:ext uri="{28A0092B-C50C-407E-A947-70E740481C1C}">
                <a14:useLocalDpi xmlns:a14="http://schemas.microsoft.com/office/drawing/2010/main" val="0"/>
              </a:ext>
            </a:extLst>
          </a:blip>
          <a:stretch>
            <a:fillRect/>
          </a:stretch>
        </p:blipFill>
        <p:spPr>
          <a:xfrm>
            <a:off x="4716016" y="2420888"/>
            <a:ext cx="1628775" cy="1628775"/>
          </a:xfrm>
          <a:prstGeom prst="rect">
            <a:avLst/>
          </a:prstGeom>
        </p:spPr>
      </p:pic>
      <p:pic>
        <p:nvPicPr>
          <p:cNvPr id="7" name="Picture 6">
            <a:extLst>
              <a:ext uri="{FF2B5EF4-FFF2-40B4-BE49-F238E27FC236}">
                <a16:creationId xmlns:a16="http://schemas.microsoft.com/office/drawing/2014/main" id="{8EF963B6-BC6C-469A-AC06-5FC3BDE95870}"/>
              </a:ext>
            </a:extLst>
          </p:cNvPr>
          <p:cNvPicPr/>
          <p:nvPr/>
        </p:nvPicPr>
        <p:blipFill>
          <a:blip r:embed="rId6">
            <a:extLst>
              <a:ext uri="{28A0092B-C50C-407E-A947-70E740481C1C}">
                <a14:useLocalDpi xmlns:a14="http://schemas.microsoft.com/office/drawing/2010/main" val="0"/>
              </a:ext>
            </a:extLst>
          </a:blip>
          <a:stretch>
            <a:fillRect/>
          </a:stretch>
        </p:blipFill>
        <p:spPr>
          <a:xfrm>
            <a:off x="4716016" y="4720994"/>
            <a:ext cx="1567180" cy="1412875"/>
          </a:xfrm>
          <a:prstGeom prst="rect">
            <a:avLst/>
          </a:prstGeom>
        </p:spPr>
      </p:pic>
      <p:sp>
        <p:nvSpPr>
          <p:cNvPr id="9" name="TextBox 8">
            <a:extLst>
              <a:ext uri="{FF2B5EF4-FFF2-40B4-BE49-F238E27FC236}">
                <a16:creationId xmlns:a16="http://schemas.microsoft.com/office/drawing/2014/main" id="{A2F88A4A-53B8-48B0-A993-3D6457EF8996}"/>
              </a:ext>
            </a:extLst>
          </p:cNvPr>
          <p:cNvSpPr txBox="1"/>
          <p:nvPr/>
        </p:nvSpPr>
        <p:spPr>
          <a:xfrm>
            <a:off x="1893570" y="2564904"/>
            <a:ext cx="2534415" cy="646331"/>
          </a:xfrm>
          <a:prstGeom prst="rect">
            <a:avLst/>
          </a:prstGeom>
          <a:noFill/>
        </p:spPr>
        <p:txBody>
          <a:bodyPr wrap="square" rtlCol="0">
            <a:spAutoFit/>
          </a:bodyPr>
          <a:lstStyle/>
          <a:p>
            <a:r>
              <a:rPr lang="en-GB" dirty="0"/>
              <a:t>Chill Panda Children and Adults</a:t>
            </a:r>
          </a:p>
        </p:txBody>
      </p:sp>
      <p:pic>
        <p:nvPicPr>
          <p:cNvPr id="11" name="Picture 10" descr="Image result for smiling mind app">
            <a:hlinkClick r:id="rId7"/>
            <a:extLst>
              <a:ext uri="{FF2B5EF4-FFF2-40B4-BE49-F238E27FC236}">
                <a16:creationId xmlns:a16="http://schemas.microsoft.com/office/drawing/2014/main" id="{000D19C3-DA66-4AD7-B1B5-63F55F5067B3}"/>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251520" y="4720994"/>
            <a:ext cx="1685925" cy="1662430"/>
          </a:xfrm>
          <a:prstGeom prst="rect">
            <a:avLst/>
          </a:prstGeom>
          <a:noFill/>
          <a:ln>
            <a:noFill/>
          </a:ln>
        </p:spPr>
      </p:pic>
      <p:sp>
        <p:nvSpPr>
          <p:cNvPr id="12" name="TextBox 11">
            <a:extLst>
              <a:ext uri="{FF2B5EF4-FFF2-40B4-BE49-F238E27FC236}">
                <a16:creationId xmlns:a16="http://schemas.microsoft.com/office/drawing/2014/main" id="{EAC4E269-B07C-47E2-83BC-54110F21A596}"/>
              </a:ext>
            </a:extLst>
          </p:cNvPr>
          <p:cNvSpPr txBox="1"/>
          <p:nvPr/>
        </p:nvSpPr>
        <p:spPr>
          <a:xfrm>
            <a:off x="1893570" y="5157192"/>
            <a:ext cx="2102366" cy="646331"/>
          </a:xfrm>
          <a:prstGeom prst="rect">
            <a:avLst/>
          </a:prstGeom>
          <a:noFill/>
        </p:spPr>
        <p:txBody>
          <a:bodyPr wrap="square" rtlCol="0">
            <a:spAutoFit/>
          </a:bodyPr>
          <a:lstStyle/>
          <a:p>
            <a:r>
              <a:rPr lang="en-GB" dirty="0"/>
              <a:t>Smiling Minds 7-18yrs</a:t>
            </a:r>
          </a:p>
        </p:txBody>
      </p:sp>
      <p:sp>
        <p:nvSpPr>
          <p:cNvPr id="13" name="TextBox 12">
            <a:extLst>
              <a:ext uri="{FF2B5EF4-FFF2-40B4-BE49-F238E27FC236}">
                <a16:creationId xmlns:a16="http://schemas.microsoft.com/office/drawing/2014/main" id="{6DA47121-50BA-42BC-A275-02DB54361544}"/>
              </a:ext>
            </a:extLst>
          </p:cNvPr>
          <p:cNvSpPr txBox="1"/>
          <p:nvPr/>
        </p:nvSpPr>
        <p:spPr>
          <a:xfrm>
            <a:off x="6632822" y="2420888"/>
            <a:ext cx="2053978" cy="369332"/>
          </a:xfrm>
          <a:prstGeom prst="rect">
            <a:avLst/>
          </a:prstGeom>
          <a:noFill/>
        </p:spPr>
        <p:txBody>
          <a:bodyPr wrap="square" rtlCol="0">
            <a:spAutoFit/>
          </a:bodyPr>
          <a:lstStyle/>
          <a:p>
            <a:r>
              <a:rPr lang="en-GB" dirty="0"/>
              <a:t>Silver cloud 16+</a:t>
            </a:r>
          </a:p>
        </p:txBody>
      </p:sp>
      <p:sp>
        <p:nvSpPr>
          <p:cNvPr id="14" name="TextBox 13">
            <a:extLst>
              <a:ext uri="{FF2B5EF4-FFF2-40B4-BE49-F238E27FC236}">
                <a16:creationId xmlns:a16="http://schemas.microsoft.com/office/drawing/2014/main" id="{E4E4D620-4ED0-4F31-9BCC-0673D03122B1}"/>
              </a:ext>
            </a:extLst>
          </p:cNvPr>
          <p:cNvSpPr txBox="1"/>
          <p:nvPr/>
        </p:nvSpPr>
        <p:spPr>
          <a:xfrm>
            <a:off x="6632822" y="4797152"/>
            <a:ext cx="2053978" cy="646331"/>
          </a:xfrm>
          <a:prstGeom prst="rect">
            <a:avLst/>
          </a:prstGeom>
          <a:noFill/>
        </p:spPr>
        <p:txBody>
          <a:bodyPr wrap="square" rtlCol="0">
            <a:spAutoFit/>
          </a:bodyPr>
          <a:lstStyle/>
          <a:p>
            <a:r>
              <a:rPr lang="en-GB" dirty="0"/>
              <a:t>Relax melodies children and Adults.</a:t>
            </a:r>
          </a:p>
        </p:txBody>
      </p:sp>
      <p:pic>
        <p:nvPicPr>
          <p:cNvPr id="5" name="Recorded Sound">
            <a:hlinkClick r:id="" action="ppaction://media"/>
            <a:extLst>
              <a:ext uri="{FF2B5EF4-FFF2-40B4-BE49-F238E27FC236}">
                <a16:creationId xmlns:a16="http://schemas.microsoft.com/office/drawing/2014/main" id="{F3371A70-C280-4CAD-9388-E971F654904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222589" y="374981"/>
            <a:ext cx="406400" cy="406400"/>
          </a:xfrm>
          <a:prstGeom prst="rect">
            <a:avLst/>
          </a:prstGeom>
        </p:spPr>
      </p:pic>
    </p:spTree>
    <p:extLst>
      <p:ext uri="{BB962C8B-B14F-4D97-AF65-F5344CB8AC3E}">
        <p14:creationId xmlns:p14="http://schemas.microsoft.com/office/powerpoint/2010/main" val="97827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71309-6490-428C-9D52-21E2059209AB}"/>
              </a:ext>
            </a:extLst>
          </p:cNvPr>
          <p:cNvSpPr>
            <a:spLocks noGrp="1"/>
          </p:cNvSpPr>
          <p:nvPr>
            <p:ph type="title"/>
          </p:nvPr>
        </p:nvSpPr>
        <p:spPr>
          <a:xfrm>
            <a:off x="457200" y="0"/>
            <a:ext cx="8229600" cy="731837"/>
          </a:xfrm>
        </p:spPr>
        <p:txBody>
          <a:bodyPr>
            <a:normAutofit/>
          </a:bodyPr>
          <a:lstStyle/>
          <a:p>
            <a:r>
              <a:rPr lang="en-GB" sz="3200" dirty="0"/>
              <a:t>Sleep</a:t>
            </a:r>
          </a:p>
        </p:txBody>
      </p:sp>
      <p:sp>
        <p:nvSpPr>
          <p:cNvPr id="3" name="Content Placeholder 2">
            <a:extLst>
              <a:ext uri="{FF2B5EF4-FFF2-40B4-BE49-F238E27FC236}">
                <a16:creationId xmlns:a16="http://schemas.microsoft.com/office/drawing/2014/main" id="{45FB8ACF-0AC7-4179-A397-FBE8ABFCA540}"/>
              </a:ext>
            </a:extLst>
          </p:cNvPr>
          <p:cNvSpPr>
            <a:spLocks noGrp="1"/>
          </p:cNvSpPr>
          <p:nvPr>
            <p:ph idx="1"/>
          </p:nvPr>
        </p:nvSpPr>
        <p:spPr>
          <a:xfrm>
            <a:off x="457200" y="620688"/>
            <a:ext cx="8229600" cy="5505475"/>
          </a:xfrm>
        </p:spPr>
        <p:txBody>
          <a:bodyPr>
            <a:normAutofit/>
          </a:bodyPr>
          <a:lstStyle/>
          <a:p>
            <a:pPr marL="0" indent="0">
              <a:buNone/>
            </a:pPr>
            <a:r>
              <a:rPr lang="en-GB" sz="2400" b="1" dirty="0"/>
              <a:t>Lack of sleep can impact behaviour in a negative way:</a:t>
            </a:r>
            <a:endParaRPr lang="en-GB" sz="2400" dirty="0"/>
          </a:p>
          <a:p>
            <a:pPr marL="0" indent="0">
              <a:buNone/>
            </a:pPr>
            <a:endParaRPr lang="en-GB" sz="2400" dirty="0">
              <a:latin typeface="Arial" panose="020B0604020202020204" pitchFamily="34" charset="0"/>
              <a:cs typeface="Arial" panose="020B0604020202020204" pitchFamily="34" charset="0"/>
            </a:endParaRPr>
          </a:p>
          <a:p>
            <a:r>
              <a:rPr lang="en-GB" sz="2400" dirty="0">
                <a:cs typeface="Arial" panose="020B0604020202020204" pitchFamily="34" charset="0"/>
              </a:rPr>
              <a:t>Poor memory and attention</a:t>
            </a:r>
          </a:p>
          <a:p>
            <a:r>
              <a:rPr lang="en-GB" sz="2400" dirty="0">
                <a:cs typeface="Arial" panose="020B0604020202020204" pitchFamily="34" charset="0"/>
              </a:rPr>
              <a:t>Anxiety, irritability, hyperactivity</a:t>
            </a:r>
          </a:p>
          <a:p>
            <a:r>
              <a:rPr lang="en-GB" sz="2400" dirty="0">
                <a:cs typeface="Arial" panose="020B0604020202020204" pitchFamily="34" charset="0"/>
              </a:rPr>
              <a:t>Behaviour deteriorating, with aggression and tantrums</a:t>
            </a:r>
          </a:p>
          <a:p>
            <a:r>
              <a:rPr lang="en-GB" sz="2400" dirty="0">
                <a:cs typeface="Arial" panose="020B0604020202020204" pitchFamily="34" charset="0"/>
              </a:rPr>
              <a:t>Impact on growth</a:t>
            </a:r>
          </a:p>
          <a:p>
            <a:r>
              <a:rPr lang="en-GB" sz="2400" dirty="0">
                <a:cs typeface="Arial" panose="020B0604020202020204" pitchFamily="34" charset="0"/>
              </a:rPr>
              <a:t>Knock-on effect on the sleep of other family members leading to stress and tiredness</a:t>
            </a:r>
          </a:p>
          <a:p>
            <a:pPr marL="0" indent="0">
              <a:buNone/>
            </a:pPr>
            <a:endParaRPr lang="en-GB" dirty="0"/>
          </a:p>
        </p:txBody>
      </p:sp>
      <p:pic>
        <p:nvPicPr>
          <p:cNvPr id="4" name="Recorded Sound">
            <a:hlinkClick r:id="" action="ppaction://media"/>
            <a:extLst>
              <a:ext uri="{FF2B5EF4-FFF2-40B4-BE49-F238E27FC236}">
                <a16:creationId xmlns:a16="http://schemas.microsoft.com/office/drawing/2014/main" id="{539F9DF5-581B-406B-A848-FD64B36909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84368" y="417488"/>
            <a:ext cx="406400" cy="406400"/>
          </a:xfrm>
          <a:prstGeom prst="rect">
            <a:avLst/>
          </a:prstGeom>
        </p:spPr>
      </p:pic>
    </p:spTree>
    <p:extLst>
      <p:ext uri="{BB962C8B-B14F-4D97-AF65-F5344CB8AC3E}">
        <p14:creationId xmlns:p14="http://schemas.microsoft.com/office/powerpoint/2010/main" val="368716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a:t>We will cover </a:t>
            </a:r>
          </a:p>
        </p:txBody>
      </p:sp>
      <p:sp>
        <p:nvSpPr>
          <p:cNvPr id="3" name="Content Placeholder 2"/>
          <p:cNvSpPr>
            <a:spLocks noGrp="1"/>
          </p:cNvSpPr>
          <p:nvPr>
            <p:ph idx="1"/>
          </p:nvPr>
        </p:nvSpPr>
        <p:spPr/>
        <p:txBody>
          <a:bodyPr>
            <a:normAutofit/>
          </a:bodyPr>
          <a:lstStyle/>
          <a:p>
            <a:pPr marL="0" indent="0">
              <a:buNone/>
            </a:pPr>
            <a:r>
              <a:rPr lang="en-GB" sz="2400" dirty="0"/>
              <a:t>Signposting families to support available, both financial and school.</a:t>
            </a:r>
          </a:p>
          <a:p>
            <a:pPr marL="0" indent="0">
              <a:buNone/>
            </a:pPr>
            <a:r>
              <a:rPr lang="en-GB" sz="2400" b="1" dirty="0"/>
              <a:t>We will be looking at:</a:t>
            </a:r>
          </a:p>
          <a:p>
            <a:pPr marL="0" indent="0">
              <a:buNone/>
            </a:pPr>
            <a:r>
              <a:rPr lang="en-GB" sz="2400" dirty="0"/>
              <a:t>Age related behaviours.</a:t>
            </a:r>
          </a:p>
          <a:p>
            <a:pPr marL="0" indent="0">
              <a:buNone/>
            </a:pPr>
            <a:r>
              <a:rPr lang="en-GB" sz="2400" dirty="0"/>
              <a:t>Events that can affect your child’s behaviour.</a:t>
            </a:r>
          </a:p>
          <a:p>
            <a:pPr marL="0" indent="0">
              <a:buNone/>
            </a:pPr>
            <a:r>
              <a:rPr lang="en-GB" sz="2400" dirty="0"/>
              <a:t>How to handle difficult behaviour and how to encourage positive behaviour.</a:t>
            </a:r>
          </a:p>
          <a:p>
            <a:pPr marL="0" indent="0">
              <a:buNone/>
            </a:pPr>
            <a:r>
              <a:rPr lang="en-GB" sz="2400" dirty="0"/>
              <a:t>How to continue to strengthen your relationship with your child/young person.</a:t>
            </a:r>
          </a:p>
          <a:p>
            <a:endParaRPr lang="en-GB" dirty="0"/>
          </a:p>
        </p:txBody>
      </p:sp>
      <p:pic>
        <p:nvPicPr>
          <p:cNvPr id="4" name="Recorded Sound">
            <a:hlinkClick r:id="" action="ppaction://media"/>
            <a:extLst>
              <a:ext uri="{FF2B5EF4-FFF2-40B4-BE49-F238E27FC236}">
                <a16:creationId xmlns:a16="http://schemas.microsoft.com/office/drawing/2014/main" id="{64BA596C-85D6-42F9-B18E-515BFD549A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63688" y="899319"/>
            <a:ext cx="406400" cy="406400"/>
          </a:xfrm>
          <a:prstGeom prst="rect">
            <a:avLst/>
          </a:prstGeom>
        </p:spPr>
      </p:pic>
    </p:spTree>
    <p:extLst>
      <p:ext uri="{BB962C8B-B14F-4D97-AF65-F5344CB8AC3E}">
        <p14:creationId xmlns:p14="http://schemas.microsoft.com/office/powerpoint/2010/main" val="333915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6B495-D500-4C99-919C-76BAD53F4917}"/>
              </a:ext>
            </a:extLst>
          </p:cNvPr>
          <p:cNvSpPr>
            <a:spLocks noGrp="1"/>
          </p:cNvSpPr>
          <p:nvPr>
            <p:ph type="title"/>
          </p:nvPr>
        </p:nvSpPr>
        <p:spPr>
          <a:xfrm>
            <a:off x="457200" y="0"/>
            <a:ext cx="8229600" cy="548680"/>
          </a:xfrm>
        </p:spPr>
        <p:txBody>
          <a:bodyPr>
            <a:normAutofit fontScale="90000"/>
          </a:bodyPr>
          <a:lstStyle/>
          <a:p>
            <a:r>
              <a:rPr lang="en-GB" sz="3200" dirty="0"/>
              <a:t>How to improve sleep</a:t>
            </a:r>
          </a:p>
        </p:txBody>
      </p:sp>
      <p:sp>
        <p:nvSpPr>
          <p:cNvPr id="3" name="Content Placeholder 2">
            <a:extLst>
              <a:ext uri="{FF2B5EF4-FFF2-40B4-BE49-F238E27FC236}">
                <a16:creationId xmlns:a16="http://schemas.microsoft.com/office/drawing/2014/main" id="{941596A4-BB46-40FD-9985-CB7051AFEF16}"/>
              </a:ext>
            </a:extLst>
          </p:cNvPr>
          <p:cNvSpPr>
            <a:spLocks noGrp="1"/>
          </p:cNvSpPr>
          <p:nvPr>
            <p:ph idx="1"/>
          </p:nvPr>
        </p:nvSpPr>
        <p:spPr>
          <a:xfrm>
            <a:off x="457200" y="548680"/>
            <a:ext cx="8229600" cy="5577483"/>
          </a:xfrm>
        </p:spPr>
        <p:txBody>
          <a:bodyPr>
            <a:normAutofit lnSpcReduction="10000"/>
          </a:bodyPr>
          <a:lstStyle/>
          <a:p>
            <a:r>
              <a:rPr lang="en-GB" sz="2400" dirty="0">
                <a:cs typeface="Arial" panose="020B0604020202020204" pitchFamily="34" charset="0"/>
              </a:rPr>
              <a:t>Discuss with your child their thoughts and ideas for new routine</a:t>
            </a:r>
          </a:p>
          <a:p>
            <a:r>
              <a:rPr lang="en-GB" sz="2400" dirty="0">
                <a:cs typeface="Arial" panose="020B0604020202020204" pitchFamily="34" charset="0"/>
              </a:rPr>
              <a:t>Write down simple routine with visual cues</a:t>
            </a:r>
          </a:p>
          <a:p>
            <a:r>
              <a:rPr lang="en-GB" sz="2400" dirty="0">
                <a:cs typeface="Arial" panose="020B0604020202020204" pitchFamily="34" charset="0"/>
              </a:rPr>
              <a:t>Whole family approach</a:t>
            </a:r>
          </a:p>
          <a:p>
            <a:r>
              <a:rPr lang="en-GB" sz="2400" dirty="0">
                <a:cs typeface="Arial" panose="020B0604020202020204" pitchFamily="34" charset="0"/>
              </a:rPr>
              <a:t>Be Consistent</a:t>
            </a:r>
          </a:p>
          <a:p>
            <a:r>
              <a:rPr lang="en-GB" sz="2400" dirty="0">
                <a:cs typeface="Arial" panose="020B0604020202020204" pitchFamily="34" charset="0"/>
              </a:rPr>
              <a:t>Rewards in place for small steps and improvements </a:t>
            </a:r>
          </a:p>
          <a:p>
            <a:r>
              <a:rPr lang="en-GB" sz="2400" dirty="0">
                <a:cs typeface="Arial" panose="020B0604020202020204" pitchFamily="34" charset="0"/>
              </a:rPr>
              <a:t>Gentle exercise late afternoon</a:t>
            </a:r>
          </a:p>
          <a:p>
            <a:r>
              <a:rPr lang="en-GB" sz="2400" dirty="0">
                <a:cs typeface="Arial" panose="020B0604020202020204" pitchFamily="34" charset="0"/>
              </a:rPr>
              <a:t>Sleepy foods – Healthy snack or drink.</a:t>
            </a:r>
          </a:p>
          <a:p>
            <a:r>
              <a:rPr lang="en-GB" sz="2400" dirty="0">
                <a:cs typeface="Arial" panose="020B0604020202020204" pitchFamily="34" charset="0"/>
              </a:rPr>
              <a:t>Wind-down time 1 hour before bedtime: reading, colouring books or relaxing music. Use a timer</a:t>
            </a:r>
          </a:p>
          <a:p>
            <a:r>
              <a:rPr lang="en-GB" sz="2400" dirty="0">
                <a:cs typeface="Arial" panose="020B0604020202020204" pitchFamily="34" charset="0"/>
              </a:rPr>
              <a:t>Bath, not shower, and brush teeth.</a:t>
            </a:r>
          </a:p>
          <a:p>
            <a:r>
              <a:rPr lang="en-GB" sz="2400" dirty="0">
                <a:cs typeface="Arial" panose="020B0604020202020204" pitchFamily="34" charset="0"/>
              </a:rPr>
              <a:t>Once routine has started do not back track</a:t>
            </a:r>
          </a:p>
          <a:p>
            <a:r>
              <a:rPr lang="en-GB" sz="2400" dirty="0">
                <a:cs typeface="Arial" panose="020B0604020202020204" pitchFamily="34" charset="0"/>
              </a:rPr>
              <a:t>Bedtime story/chat</a:t>
            </a:r>
          </a:p>
          <a:p>
            <a:endParaRPr lang="en-GB" sz="2400" dirty="0"/>
          </a:p>
        </p:txBody>
      </p:sp>
      <p:pic>
        <p:nvPicPr>
          <p:cNvPr id="4" name="Recorded Sound">
            <a:hlinkClick r:id="" action="ppaction://media"/>
            <a:extLst>
              <a:ext uri="{FF2B5EF4-FFF2-40B4-BE49-F238E27FC236}">
                <a16:creationId xmlns:a16="http://schemas.microsoft.com/office/drawing/2014/main" id="{9687663C-1821-4C1A-998D-87350F86D1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80312" y="1196752"/>
            <a:ext cx="406400" cy="406400"/>
          </a:xfrm>
          <a:prstGeom prst="rect">
            <a:avLst/>
          </a:prstGeom>
        </p:spPr>
      </p:pic>
    </p:spTree>
    <p:extLst>
      <p:ext uri="{BB962C8B-B14F-4D97-AF65-F5344CB8AC3E}">
        <p14:creationId xmlns:p14="http://schemas.microsoft.com/office/powerpoint/2010/main" val="1132399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311A3-1BE2-49E9-996C-17CF1953B054}"/>
              </a:ext>
            </a:extLst>
          </p:cNvPr>
          <p:cNvSpPr>
            <a:spLocks noGrp="1"/>
          </p:cNvSpPr>
          <p:nvPr>
            <p:ph type="title"/>
          </p:nvPr>
        </p:nvSpPr>
        <p:spPr/>
        <p:txBody>
          <a:bodyPr/>
          <a:lstStyle/>
          <a:p>
            <a:r>
              <a:rPr lang="en-GB" dirty="0"/>
              <a:t>Anxiety</a:t>
            </a:r>
          </a:p>
        </p:txBody>
      </p:sp>
      <p:sp>
        <p:nvSpPr>
          <p:cNvPr id="3" name="Content Placeholder 2">
            <a:extLst>
              <a:ext uri="{FF2B5EF4-FFF2-40B4-BE49-F238E27FC236}">
                <a16:creationId xmlns:a16="http://schemas.microsoft.com/office/drawing/2014/main" id="{611A88E7-0102-45D3-B8D8-89A3ACFB5484}"/>
              </a:ext>
            </a:extLst>
          </p:cNvPr>
          <p:cNvSpPr>
            <a:spLocks noGrp="1"/>
          </p:cNvSpPr>
          <p:nvPr>
            <p:ph idx="1"/>
          </p:nvPr>
        </p:nvSpPr>
        <p:spPr/>
        <p:txBody>
          <a:bodyPr>
            <a:normAutofit/>
          </a:bodyPr>
          <a:lstStyle/>
          <a:p>
            <a:pPr marL="0" indent="0">
              <a:buNone/>
            </a:pPr>
            <a:r>
              <a:rPr lang="en-GB" sz="2400" dirty="0"/>
              <a:t>We all can get nervous from time to time leading to anxiety when we have an appointment to attend e.g.:  an interview, going to the Dentist or Doctors etc.</a:t>
            </a:r>
          </a:p>
          <a:p>
            <a:pPr marL="0" indent="0">
              <a:buNone/>
            </a:pPr>
            <a:r>
              <a:rPr lang="en-GB" sz="2400" dirty="0"/>
              <a:t>Sharing your emotions with your child/young person is important as it can help to  normalise feelings.</a:t>
            </a:r>
          </a:p>
          <a:p>
            <a:pPr marL="0" indent="0">
              <a:buNone/>
            </a:pPr>
            <a:endParaRPr lang="en-GB" sz="2400" dirty="0"/>
          </a:p>
          <a:p>
            <a:pPr marL="0" indent="0">
              <a:buNone/>
            </a:pPr>
            <a:r>
              <a:rPr lang="en-GB" sz="2400" dirty="0"/>
              <a:t>Children/young people can have difficulty expressing or dealing with their emotions. </a:t>
            </a:r>
          </a:p>
          <a:p>
            <a:pPr marL="0" indent="0">
              <a:buNone/>
            </a:pPr>
            <a:r>
              <a:rPr lang="en-GB" sz="2400" dirty="0"/>
              <a:t>The following slides are a guide on how you can help.</a:t>
            </a:r>
          </a:p>
        </p:txBody>
      </p:sp>
    </p:spTree>
    <p:extLst>
      <p:ext uri="{BB962C8B-B14F-4D97-AF65-F5344CB8AC3E}">
        <p14:creationId xmlns:p14="http://schemas.microsoft.com/office/powerpoint/2010/main" val="34139840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54E8B9-0E41-41E5-B6A8-C900BFB1A179}"/>
              </a:ext>
            </a:extLst>
          </p:cNvPr>
          <p:cNvPicPr/>
          <p:nvPr/>
        </p:nvPicPr>
        <p:blipFill>
          <a:blip r:embed="rId2">
            <a:extLst>
              <a:ext uri="{28A0092B-C50C-407E-A947-70E740481C1C}">
                <a14:useLocalDpi xmlns:a14="http://schemas.microsoft.com/office/drawing/2010/main" val="0"/>
              </a:ext>
            </a:extLst>
          </a:blip>
          <a:stretch>
            <a:fillRect/>
          </a:stretch>
        </p:blipFill>
        <p:spPr>
          <a:xfrm>
            <a:off x="467544" y="44624"/>
            <a:ext cx="8136904" cy="6696744"/>
          </a:xfrm>
          <a:prstGeom prst="rect">
            <a:avLst/>
          </a:prstGeom>
        </p:spPr>
      </p:pic>
    </p:spTree>
    <p:extLst>
      <p:ext uri="{BB962C8B-B14F-4D97-AF65-F5344CB8AC3E}">
        <p14:creationId xmlns:p14="http://schemas.microsoft.com/office/powerpoint/2010/main" val="13560776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1B4788-5AF1-4996-B9F5-DA08615C2254}"/>
              </a:ext>
            </a:extLst>
          </p:cNvPr>
          <p:cNvPicPr>
            <a:picLocks noChangeAspect="1"/>
          </p:cNvPicPr>
          <p:nvPr/>
        </p:nvPicPr>
        <p:blipFill>
          <a:blip r:embed="rId2"/>
          <a:stretch>
            <a:fillRect/>
          </a:stretch>
        </p:blipFill>
        <p:spPr>
          <a:xfrm>
            <a:off x="899592" y="332656"/>
            <a:ext cx="7056784" cy="5688632"/>
          </a:xfrm>
          <a:prstGeom prst="rect">
            <a:avLst/>
          </a:prstGeom>
        </p:spPr>
      </p:pic>
    </p:spTree>
    <p:extLst>
      <p:ext uri="{BB962C8B-B14F-4D97-AF65-F5344CB8AC3E}">
        <p14:creationId xmlns:p14="http://schemas.microsoft.com/office/powerpoint/2010/main" val="8559189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D010B7-D289-465A-93D4-650327384705}"/>
              </a:ext>
            </a:extLst>
          </p:cNvPr>
          <p:cNvPicPr>
            <a:picLocks noChangeAspect="1"/>
          </p:cNvPicPr>
          <p:nvPr/>
        </p:nvPicPr>
        <p:blipFill>
          <a:blip r:embed="rId2"/>
          <a:stretch>
            <a:fillRect/>
          </a:stretch>
        </p:blipFill>
        <p:spPr>
          <a:xfrm>
            <a:off x="539552" y="48474"/>
            <a:ext cx="7560840" cy="6908917"/>
          </a:xfrm>
          <a:prstGeom prst="rect">
            <a:avLst/>
          </a:prstGeom>
        </p:spPr>
      </p:pic>
    </p:spTree>
    <p:extLst>
      <p:ext uri="{BB962C8B-B14F-4D97-AF65-F5344CB8AC3E}">
        <p14:creationId xmlns:p14="http://schemas.microsoft.com/office/powerpoint/2010/main" val="31307877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8002E-CBC1-4F8E-BE42-B7B3B436B045}"/>
              </a:ext>
            </a:extLst>
          </p:cNvPr>
          <p:cNvSpPr>
            <a:spLocks noGrp="1"/>
          </p:cNvSpPr>
          <p:nvPr>
            <p:ph type="title"/>
          </p:nvPr>
        </p:nvSpPr>
        <p:spPr>
          <a:xfrm>
            <a:off x="457200" y="0"/>
            <a:ext cx="8229600" cy="731837"/>
          </a:xfrm>
        </p:spPr>
        <p:txBody>
          <a:bodyPr>
            <a:normAutofit/>
          </a:bodyPr>
          <a:lstStyle/>
          <a:p>
            <a:r>
              <a:rPr lang="en-GB" sz="3200" dirty="0"/>
              <a:t>Tics</a:t>
            </a:r>
          </a:p>
        </p:txBody>
      </p:sp>
      <p:sp>
        <p:nvSpPr>
          <p:cNvPr id="3" name="Content Placeholder 2">
            <a:extLst>
              <a:ext uri="{FF2B5EF4-FFF2-40B4-BE49-F238E27FC236}">
                <a16:creationId xmlns:a16="http://schemas.microsoft.com/office/drawing/2014/main" id="{31300EBA-C6B7-469D-B078-885CAF24FA87}"/>
              </a:ext>
            </a:extLst>
          </p:cNvPr>
          <p:cNvSpPr>
            <a:spLocks noGrp="1"/>
          </p:cNvSpPr>
          <p:nvPr>
            <p:ph idx="1"/>
          </p:nvPr>
        </p:nvSpPr>
        <p:spPr>
          <a:xfrm>
            <a:off x="457200" y="731838"/>
            <a:ext cx="8229600" cy="6126162"/>
          </a:xfrm>
        </p:spPr>
        <p:txBody>
          <a:bodyPr>
            <a:normAutofit fontScale="70000" lnSpcReduction="20000"/>
          </a:bodyPr>
          <a:lstStyle/>
          <a:p>
            <a:pPr marL="0" indent="0">
              <a:buNone/>
            </a:pPr>
            <a:r>
              <a:rPr lang="en-GB" b="1" dirty="0">
                <a:solidFill>
                  <a:srgbClr val="212B32"/>
                </a:solidFill>
              </a:rPr>
              <a:t>There are many types of tic. Some affect body movement (motor tics) and others result in a sound (vocal or phonic tics).</a:t>
            </a:r>
          </a:p>
          <a:p>
            <a:pPr marL="0" indent="0">
              <a:buNone/>
            </a:pPr>
            <a:r>
              <a:rPr lang="en-GB" b="1" dirty="0">
                <a:solidFill>
                  <a:srgbClr val="212B32"/>
                </a:solidFill>
              </a:rPr>
              <a:t>Examples of tics include:</a:t>
            </a:r>
          </a:p>
          <a:p>
            <a:pPr>
              <a:buFont typeface="Arial" panose="020B0604020202020204" pitchFamily="34" charset="0"/>
              <a:buChar char="•"/>
            </a:pPr>
            <a:r>
              <a:rPr lang="en-GB" dirty="0">
                <a:solidFill>
                  <a:srgbClr val="212B32"/>
                </a:solidFill>
              </a:rPr>
              <a:t>Blinking, wrinkling the nose or grimacing</a:t>
            </a:r>
          </a:p>
          <a:p>
            <a:pPr>
              <a:buFont typeface="Arial" panose="020B0604020202020204" pitchFamily="34" charset="0"/>
              <a:buChar char="•"/>
            </a:pPr>
            <a:r>
              <a:rPr lang="en-GB" dirty="0">
                <a:solidFill>
                  <a:srgbClr val="212B32"/>
                </a:solidFill>
              </a:rPr>
              <a:t>Jerking or banging the head</a:t>
            </a:r>
          </a:p>
          <a:p>
            <a:pPr>
              <a:buFont typeface="Arial" panose="020B0604020202020204" pitchFamily="34" charset="0"/>
              <a:buChar char="•"/>
            </a:pPr>
            <a:r>
              <a:rPr lang="en-GB" dirty="0">
                <a:solidFill>
                  <a:srgbClr val="212B32"/>
                </a:solidFill>
              </a:rPr>
              <a:t>Clicking the fingers</a:t>
            </a:r>
          </a:p>
          <a:p>
            <a:pPr>
              <a:buFont typeface="Arial" panose="020B0604020202020204" pitchFamily="34" charset="0"/>
              <a:buChar char="•"/>
            </a:pPr>
            <a:r>
              <a:rPr lang="en-GB" dirty="0">
                <a:solidFill>
                  <a:srgbClr val="212B32"/>
                </a:solidFill>
              </a:rPr>
              <a:t>Touching other people or things</a:t>
            </a:r>
          </a:p>
          <a:p>
            <a:pPr>
              <a:buFont typeface="Arial" panose="020B0604020202020204" pitchFamily="34" charset="0"/>
              <a:buChar char="•"/>
            </a:pPr>
            <a:r>
              <a:rPr lang="en-GB" dirty="0">
                <a:solidFill>
                  <a:srgbClr val="212B32"/>
                </a:solidFill>
              </a:rPr>
              <a:t>Coughing, grunting or sniffing</a:t>
            </a:r>
          </a:p>
          <a:p>
            <a:pPr>
              <a:buFont typeface="Arial" panose="020B0604020202020204" pitchFamily="34" charset="0"/>
              <a:buChar char="•"/>
            </a:pPr>
            <a:r>
              <a:rPr lang="en-GB" dirty="0">
                <a:solidFill>
                  <a:srgbClr val="212B32"/>
                </a:solidFill>
              </a:rPr>
              <a:t>Repeating a sound or phrase – in a small number of cases, this may be something obscene or offensive</a:t>
            </a:r>
          </a:p>
          <a:p>
            <a:pPr marL="0" indent="0">
              <a:buNone/>
            </a:pPr>
            <a:r>
              <a:rPr lang="en-GB" dirty="0">
                <a:solidFill>
                  <a:srgbClr val="212B32"/>
                </a:solidFill>
              </a:rPr>
              <a:t>Tics can happen randomly and they may be associated with something such as </a:t>
            </a:r>
            <a:r>
              <a:rPr lang="en-GB" dirty="0"/>
              <a:t>stress</a:t>
            </a:r>
            <a:r>
              <a:rPr lang="en-GB" dirty="0">
                <a:solidFill>
                  <a:srgbClr val="212B32"/>
                </a:solidFill>
              </a:rPr>
              <a:t>, </a:t>
            </a:r>
            <a:r>
              <a:rPr lang="en-GB" dirty="0"/>
              <a:t>anxiety</a:t>
            </a:r>
            <a:r>
              <a:rPr lang="en-GB" dirty="0">
                <a:solidFill>
                  <a:srgbClr val="212B32"/>
                </a:solidFill>
              </a:rPr>
              <a:t>, </a:t>
            </a:r>
            <a:r>
              <a:rPr lang="en-GB" dirty="0"/>
              <a:t>tiredness</a:t>
            </a:r>
            <a:r>
              <a:rPr lang="en-GB" dirty="0">
                <a:solidFill>
                  <a:srgbClr val="212B32"/>
                </a:solidFill>
              </a:rPr>
              <a:t>, excitement or happiness. They tend to get worse if they're talked about or focused on.</a:t>
            </a:r>
          </a:p>
          <a:p>
            <a:endParaRPr lang="en-GB" dirty="0">
              <a:solidFill>
                <a:srgbClr val="212B32"/>
              </a:solidFill>
            </a:endParaRPr>
          </a:p>
          <a:p>
            <a:pPr marL="0" indent="0">
              <a:buNone/>
            </a:pPr>
            <a:r>
              <a:rPr lang="en-GB" dirty="0">
                <a:solidFill>
                  <a:srgbClr val="212B32"/>
                </a:solidFill>
              </a:rPr>
              <a:t>They often start with an unpleasant sensation that builds up in the body until relieved by the tic – known as an urge – although they can sometimes be partly suppressed.</a:t>
            </a:r>
          </a:p>
          <a:p>
            <a:pPr marL="0" indent="0">
              <a:buNone/>
            </a:pPr>
            <a:r>
              <a:rPr lang="en-GB" dirty="0">
                <a:solidFill>
                  <a:srgbClr val="212B32"/>
                </a:solidFill>
              </a:rPr>
              <a:t>Read more about </a:t>
            </a:r>
            <a:r>
              <a:rPr lang="en-GB" dirty="0"/>
              <a:t>common types of tics</a:t>
            </a:r>
            <a:r>
              <a:rPr lang="en-GB" dirty="0">
                <a:solidFill>
                  <a:srgbClr val="212B32"/>
                </a:solidFill>
              </a:rPr>
              <a:t>.</a:t>
            </a:r>
          </a:p>
          <a:p>
            <a:endParaRPr lang="en-GB" dirty="0"/>
          </a:p>
        </p:txBody>
      </p:sp>
    </p:spTree>
    <p:extLst>
      <p:ext uri="{BB962C8B-B14F-4D97-AF65-F5344CB8AC3E}">
        <p14:creationId xmlns:p14="http://schemas.microsoft.com/office/powerpoint/2010/main" val="14525495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89F73-DF09-4FCB-A89F-AD0BE0F119C0}"/>
              </a:ext>
            </a:extLst>
          </p:cNvPr>
          <p:cNvSpPr>
            <a:spLocks noGrp="1"/>
          </p:cNvSpPr>
          <p:nvPr>
            <p:ph type="title"/>
          </p:nvPr>
        </p:nvSpPr>
        <p:spPr>
          <a:xfrm>
            <a:off x="457200" y="274638"/>
            <a:ext cx="8229600" cy="562074"/>
          </a:xfrm>
        </p:spPr>
        <p:txBody>
          <a:bodyPr>
            <a:normAutofit fontScale="90000"/>
          </a:bodyPr>
          <a:lstStyle/>
          <a:p>
            <a:r>
              <a:rPr lang="en-GB" dirty="0"/>
              <a:t>When to see a GP</a:t>
            </a:r>
          </a:p>
        </p:txBody>
      </p:sp>
      <p:sp>
        <p:nvSpPr>
          <p:cNvPr id="3" name="Content Placeholder 2">
            <a:extLst>
              <a:ext uri="{FF2B5EF4-FFF2-40B4-BE49-F238E27FC236}">
                <a16:creationId xmlns:a16="http://schemas.microsoft.com/office/drawing/2014/main" id="{454A3F4E-FF28-4A53-A502-2D24FF9CE9AB}"/>
              </a:ext>
            </a:extLst>
          </p:cNvPr>
          <p:cNvSpPr>
            <a:spLocks noGrp="1"/>
          </p:cNvSpPr>
          <p:nvPr>
            <p:ph idx="1"/>
          </p:nvPr>
        </p:nvSpPr>
        <p:spPr>
          <a:xfrm>
            <a:off x="457200" y="908720"/>
            <a:ext cx="8229600" cy="5674642"/>
          </a:xfrm>
        </p:spPr>
        <p:txBody>
          <a:bodyPr>
            <a:normAutofit/>
          </a:bodyPr>
          <a:lstStyle/>
          <a:p>
            <a:pPr marL="0" indent="0">
              <a:buNone/>
            </a:pPr>
            <a:endParaRPr lang="en-GB" sz="2000">
              <a:solidFill>
                <a:srgbClr val="212B32"/>
              </a:solidFill>
              <a:cs typeface="Calibri" panose="020F0502020204030204" pitchFamily="34" charset="0"/>
            </a:endParaRPr>
          </a:p>
          <a:p>
            <a:pPr marL="0" indent="0">
              <a:buNone/>
            </a:pPr>
            <a:r>
              <a:rPr lang="en-GB" sz="2000">
                <a:solidFill>
                  <a:srgbClr val="212B32"/>
                </a:solidFill>
                <a:cs typeface="Calibri" panose="020F0502020204030204" pitchFamily="34" charset="0"/>
              </a:rPr>
              <a:t>Tics </a:t>
            </a:r>
            <a:r>
              <a:rPr lang="en-GB" sz="2000" dirty="0">
                <a:solidFill>
                  <a:srgbClr val="212B32"/>
                </a:solidFill>
                <a:cs typeface="Calibri" panose="020F0502020204030204" pitchFamily="34" charset="0"/>
              </a:rPr>
              <a:t>are not usually serious and they do not damage the brain.</a:t>
            </a:r>
          </a:p>
          <a:p>
            <a:pPr marL="0" indent="0">
              <a:buNone/>
            </a:pPr>
            <a:r>
              <a:rPr lang="en-GB" sz="2000" dirty="0">
                <a:solidFill>
                  <a:srgbClr val="212B32"/>
                </a:solidFill>
                <a:cs typeface="Calibri" panose="020F0502020204030204" pitchFamily="34" charset="0"/>
              </a:rPr>
              <a:t>You do not always need to see a GP if they're mild and not causing problems. Sometimes they can disappear as quickly as they appear.</a:t>
            </a:r>
          </a:p>
          <a:p>
            <a:pPr marL="0" indent="0">
              <a:buNone/>
            </a:pPr>
            <a:r>
              <a:rPr lang="en-GB" sz="2000" dirty="0">
                <a:solidFill>
                  <a:srgbClr val="212B32"/>
                </a:solidFill>
                <a:cs typeface="Calibri" panose="020F0502020204030204" pitchFamily="34" charset="0"/>
              </a:rPr>
              <a:t>See a GP if you're concerned about your or your child's tics, you need support or advice, or the tics:</a:t>
            </a:r>
          </a:p>
          <a:p>
            <a:r>
              <a:rPr lang="en-GB" sz="2000" dirty="0">
                <a:solidFill>
                  <a:srgbClr val="212B32"/>
                </a:solidFill>
                <a:cs typeface="Calibri" panose="020F0502020204030204" pitchFamily="34" charset="0"/>
              </a:rPr>
              <a:t>occur very regularly, or become more frequent or severe</a:t>
            </a:r>
          </a:p>
          <a:p>
            <a:r>
              <a:rPr lang="en-GB" sz="2000" dirty="0">
                <a:solidFill>
                  <a:srgbClr val="212B32"/>
                </a:solidFill>
                <a:cs typeface="Calibri" panose="020F0502020204030204" pitchFamily="34" charset="0"/>
              </a:rPr>
              <a:t>cause emotional or social problems, such as embarrassment, </a:t>
            </a:r>
            <a:r>
              <a:rPr lang="en-GB" sz="2000" dirty="0">
                <a:cs typeface="Calibri" panose="020F0502020204030204" pitchFamily="34" charset="0"/>
              </a:rPr>
              <a:t>bullying</a:t>
            </a:r>
            <a:r>
              <a:rPr lang="en-GB" sz="2000" dirty="0">
                <a:solidFill>
                  <a:srgbClr val="212B32"/>
                </a:solidFill>
                <a:cs typeface="Calibri" panose="020F0502020204030204" pitchFamily="34" charset="0"/>
              </a:rPr>
              <a:t> or social isolation</a:t>
            </a:r>
          </a:p>
          <a:p>
            <a:r>
              <a:rPr lang="en-GB" sz="2000" dirty="0">
                <a:solidFill>
                  <a:srgbClr val="212B32"/>
                </a:solidFill>
                <a:cs typeface="Calibri" panose="020F0502020204030204" pitchFamily="34" charset="0"/>
              </a:rPr>
              <a:t>cause pain or discomfort (some tics can cause the person to accidentally hurt themselves)</a:t>
            </a:r>
          </a:p>
          <a:p>
            <a:r>
              <a:rPr lang="en-GB" sz="2000" dirty="0">
                <a:solidFill>
                  <a:srgbClr val="212B32"/>
                </a:solidFill>
                <a:cs typeface="Calibri" panose="020F0502020204030204" pitchFamily="34" charset="0"/>
              </a:rPr>
              <a:t>interfere with daily activities, school or work</a:t>
            </a:r>
          </a:p>
          <a:p>
            <a:r>
              <a:rPr lang="en-GB" sz="2000" dirty="0">
                <a:solidFill>
                  <a:srgbClr val="212B32"/>
                </a:solidFill>
                <a:cs typeface="Calibri" panose="020F0502020204030204" pitchFamily="34" charset="0"/>
              </a:rPr>
              <a:t>are accompanied by anger, </a:t>
            </a:r>
            <a:r>
              <a:rPr lang="en-GB" sz="2000" dirty="0">
                <a:cs typeface="Calibri" panose="020F0502020204030204" pitchFamily="34" charset="0"/>
              </a:rPr>
              <a:t>depression</a:t>
            </a:r>
            <a:r>
              <a:rPr lang="en-GB" sz="2000" dirty="0">
                <a:solidFill>
                  <a:srgbClr val="212B32"/>
                </a:solidFill>
                <a:cs typeface="Calibri" panose="020F0502020204030204" pitchFamily="34" charset="0"/>
              </a:rPr>
              <a:t> or </a:t>
            </a:r>
            <a:r>
              <a:rPr lang="en-GB" sz="2000" dirty="0">
                <a:cs typeface="Calibri" panose="020F0502020204030204" pitchFamily="34" charset="0"/>
              </a:rPr>
              <a:t>self-harm</a:t>
            </a:r>
          </a:p>
          <a:p>
            <a:pPr marL="0" indent="0">
              <a:buNone/>
            </a:pPr>
            <a:r>
              <a:rPr lang="en-GB" sz="2000" dirty="0">
                <a:solidFill>
                  <a:srgbClr val="212B32"/>
                </a:solidFill>
                <a:cs typeface="Calibri" panose="020F0502020204030204" pitchFamily="34" charset="0"/>
              </a:rPr>
              <a:t>A GP A GP will follow the TIC pathway and make a referral to a paediatrician </a:t>
            </a:r>
            <a:endParaRPr lang="en-GB" sz="2000" dirty="0"/>
          </a:p>
        </p:txBody>
      </p:sp>
    </p:spTree>
    <p:extLst>
      <p:ext uri="{BB962C8B-B14F-4D97-AF65-F5344CB8AC3E}">
        <p14:creationId xmlns:p14="http://schemas.microsoft.com/office/powerpoint/2010/main" val="3382743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F09385-EA75-460B-9D63-05D1AF17C52E}"/>
              </a:ext>
            </a:extLst>
          </p:cNvPr>
          <p:cNvPicPr/>
          <p:nvPr/>
        </p:nvPicPr>
        <p:blipFill>
          <a:blip r:embed="rId2">
            <a:extLst>
              <a:ext uri="{28A0092B-C50C-407E-A947-70E740481C1C}">
                <a14:useLocalDpi xmlns:a14="http://schemas.microsoft.com/office/drawing/2010/main" val="0"/>
              </a:ext>
            </a:extLst>
          </a:blip>
          <a:stretch>
            <a:fillRect/>
          </a:stretch>
        </p:blipFill>
        <p:spPr>
          <a:xfrm>
            <a:off x="323528" y="260648"/>
            <a:ext cx="8208911" cy="5904656"/>
          </a:xfrm>
          <a:prstGeom prst="rect">
            <a:avLst/>
          </a:prstGeom>
        </p:spPr>
      </p:pic>
    </p:spTree>
    <p:extLst>
      <p:ext uri="{BB962C8B-B14F-4D97-AF65-F5344CB8AC3E}">
        <p14:creationId xmlns:p14="http://schemas.microsoft.com/office/powerpoint/2010/main" val="14557119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a:bodyPr>
          <a:lstStyle/>
          <a:p>
            <a:r>
              <a:rPr lang="en-GB" sz="3200" dirty="0"/>
              <a:t>And Finally</a:t>
            </a:r>
          </a:p>
        </p:txBody>
      </p:sp>
      <p:sp>
        <p:nvSpPr>
          <p:cNvPr id="4" name="Content Placeholder 3"/>
          <p:cNvSpPr>
            <a:spLocks noGrp="1"/>
          </p:cNvSpPr>
          <p:nvPr>
            <p:ph idx="1"/>
          </p:nvPr>
        </p:nvSpPr>
        <p:spPr>
          <a:xfrm>
            <a:off x="457200" y="836712"/>
            <a:ext cx="8229600" cy="5289451"/>
          </a:xfrm>
        </p:spPr>
        <p:txBody>
          <a:bodyPr/>
          <a:lstStyle/>
          <a:p>
            <a:pPr marL="0" indent="0">
              <a:buNone/>
            </a:pPr>
            <a:r>
              <a:rPr lang="en-GB" sz="2400" dirty="0"/>
              <a:t>Communication is key.</a:t>
            </a:r>
          </a:p>
          <a:p>
            <a:pPr marL="0" indent="0">
              <a:buNone/>
            </a:pPr>
            <a:r>
              <a:rPr lang="en-GB" sz="2400" dirty="0"/>
              <a:t>Be consistent with your rules and boundaries</a:t>
            </a:r>
          </a:p>
          <a:p>
            <a:pPr marL="0" indent="0">
              <a:buNone/>
            </a:pPr>
            <a:r>
              <a:rPr lang="en-GB" sz="2400" dirty="0"/>
              <a:t>Stay positive </a:t>
            </a:r>
          </a:p>
          <a:p>
            <a:pPr marL="0" indent="0">
              <a:buNone/>
            </a:pPr>
            <a:r>
              <a:rPr lang="en-GB" sz="2400" dirty="0"/>
              <a:t>Lead by example- Apologise if your in the wrong</a:t>
            </a:r>
          </a:p>
          <a:p>
            <a:pPr marL="0" indent="0">
              <a:buNone/>
            </a:pPr>
            <a:r>
              <a:rPr lang="en-GB" sz="2400" dirty="0"/>
              <a:t>Reflect on what went well and why</a:t>
            </a:r>
          </a:p>
          <a:p>
            <a:pPr marL="0" indent="0">
              <a:buNone/>
            </a:pPr>
            <a:r>
              <a:rPr lang="en-GB" sz="2400" dirty="0"/>
              <a:t>If you have a difficult day, stay strong and start afresh the next day</a:t>
            </a:r>
          </a:p>
          <a:p>
            <a:pPr marL="0" indent="0">
              <a:buNone/>
            </a:pPr>
            <a:endParaRPr lang="en-GB"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4077072"/>
            <a:ext cx="3869631" cy="1338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7766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6712"/>
          </a:xfrm>
        </p:spPr>
        <p:txBody>
          <a:bodyPr>
            <a:normAutofit/>
          </a:bodyPr>
          <a:lstStyle/>
          <a:p>
            <a:r>
              <a:rPr lang="en-GB" dirty="0"/>
              <a:t> </a:t>
            </a:r>
            <a:r>
              <a:rPr lang="en-GB" sz="3200" dirty="0"/>
              <a:t>Financial Support</a:t>
            </a:r>
          </a:p>
        </p:txBody>
      </p:sp>
      <p:sp>
        <p:nvSpPr>
          <p:cNvPr id="3" name="Content Placeholder 2"/>
          <p:cNvSpPr>
            <a:spLocks noGrp="1"/>
          </p:cNvSpPr>
          <p:nvPr>
            <p:ph idx="1"/>
          </p:nvPr>
        </p:nvSpPr>
        <p:spPr>
          <a:xfrm>
            <a:off x="457200" y="1052736"/>
            <a:ext cx="8229600" cy="5328592"/>
          </a:xfrm>
        </p:spPr>
        <p:txBody>
          <a:bodyPr>
            <a:normAutofit fontScale="85000" lnSpcReduction="20000"/>
          </a:bodyPr>
          <a:lstStyle/>
          <a:p>
            <a:pPr marL="0" indent="0">
              <a:buNone/>
            </a:pPr>
            <a:r>
              <a:rPr lang="en-GB" sz="2800" dirty="0"/>
              <a:t>Disability living allowance (DLA)</a:t>
            </a:r>
          </a:p>
          <a:p>
            <a:pPr marL="0" indent="0">
              <a:buNone/>
            </a:pPr>
            <a:r>
              <a:rPr lang="en-GB" sz="2800" dirty="0">
                <a:hlinkClick r:id="rId4"/>
              </a:rPr>
              <a:t>https://www.gov.uk/disability-living-allowance-children</a:t>
            </a:r>
            <a:endParaRPr lang="en-GB" sz="2800" dirty="0"/>
          </a:p>
          <a:p>
            <a:pPr marL="0" indent="0">
              <a:buNone/>
            </a:pPr>
            <a:endParaRPr lang="en-GB" sz="2800" dirty="0"/>
          </a:p>
          <a:p>
            <a:pPr marL="0" indent="0">
              <a:buNone/>
            </a:pPr>
            <a:r>
              <a:rPr lang="en-GB" sz="2800" dirty="0"/>
              <a:t>Disability Living Allowance (DLA) for children may help with the extra costs of looking after a child who:</a:t>
            </a:r>
          </a:p>
          <a:p>
            <a:pPr marL="0" indent="0">
              <a:buNone/>
            </a:pPr>
            <a:r>
              <a:rPr lang="en-GB" sz="2800" dirty="0"/>
              <a:t>•  Is under 16</a:t>
            </a:r>
          </a:p>
          <a:p>
            <a:pPr marL="0" indent="0">
              <a:buNone/>
            </a:pPr>
            <a:r>
              <a:rPr lang="en-GB" sz="2800" dirty="0"/>
              <a:t>•  Has difficulties walking or needs much more looking after than a child of the same age who does not have a disability</a:t>
            </a:r>
          </a:p>
          <a:p>
            <a:pPr marL="0" indent="0">
              <a:buNone/>
            </a:pPr>
            <a:endParaRPr lang="en-GB" sz="2800" dirty="0"/>
          </a:p>
          <a:p>
            <a:pPr marL="0" indent="0">
              <a:buNone/>
            </a:pPr>
            <a:r>
              <a:rPr lang="en-GB" sz="2800" dirty="0"/>
              <a:t>They will need to meet all the eligibility requirements.</a:t>
            </a:r>
          </a:p>
          <a:p>
            <a:pPr marL="0" indent="0">
              <a:buNone/>
            </a:pPr>
            <a:endParaRPr lang="en-GB" sz="2800" dirty="0"/>
          </a:p>
          <a:p>
            <a:pPr marL="0" indent="0">
              <a:buNone/>
            </a:pPr>
            <a:r>
              <a:rPr lang="en-GB" sz="2800" dirty="0"/>
              <a:t>The DLA rate is between £23.60 and £151.40 a week and depends on the level of help the child needs.</a:t>
            </a:r>
          </a:p>
          <a:p>
            <a:pPr marL="0" indent="0">
              <a:buNone/>
            </a:pPr>
            <a:r>
              <a:rPr lang="en-GB" sz="2800" dirty="0"/>
              <a:t>Ref.gov.uk</a:t>
            </a:r>
          </a:p>
          <a:p>
            <a:endParaRPr lang="en-GB" sz="3400" dirty="0"/>
          </a:p>
          <a:p>
            <a:pPr marL="0" indent="0">
              <a:buNone/>
            </a:pPr>
            <a:endParaRPr lang="en-GB" dirty="0"/>
          </a:p>
          <a:p>
            <a:pPr marL="0" indent="0">
              <a:buNone/>
            </a:pPr>
            <a:endParaRPr lang="en-GB" dirty="0"/>
          </a:p>
          <a:p>
            <a:endParaRPr lang="en-GB" dirty="0"/>
          </a:p>
        </p:txBody>
      </p:sp>
      <p:pic>
        <p:nvPicPr>
          <p:cNvPr id="4" name="Recorded Sound">
            <a:hlinkClick r:id="" action="ppaction://media"/>
            <a:extLst>
              <a:ext uri="{FF2B5EF4-FFF2-40B4-BE49-F238E27FC236}">
                <a16:creationId xmlns:a16="http://schemas.microsoft.com/office/drawing/2014/main" id="{402AC57E-2875-440C-B6A8-F009787EC6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07704" y="430312"/>
            <a:ext cx="406400" cy="406400"/>
          </a:xfrm>
          <a:prstGeom prst="rect">
            <a:avLst/>
          </a:prstGeom>
        </p:spPr>
      </p:pic>
    </p:spTree>
    <p:extLst>
      <p:ext uri="{BB962C8B-B14F-4D97-AF65-F5344CB8AC3E}">
        <p14:creationId xmlns:p14="http://schemas.microsoft.com/office/powerpoint/2010/main" val="2401813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52736"/>
          </a:xfrm>
        </p:spPr>
        <p:txBody>
          <a:bodyPr>
            <a:normAutofit/>
          </a:bodyPr>
          <a:lstStyle/>
          <a:p>
            <a:r>
              <a:rPr lang="en-GB" sz="3200" dirty="0">
                <a:latin typeface="+mn-lt"/>
              </a:rPr>
              <a:t>Financial Support</a:t>
            </a:r>
          </a:p>
        </p:txBody>
      </p:sp>
      <p:sp>
        <p:nvSpPr>
          <p:cNvPr id="3" name="Content Placeholder 2"/>
          <p:cNvSpPr>
            <a:spLocks noGrp="1"/>
          </p:cNvSpPr>
          <p:nvPr>
            <p:ph idx="1"/>
          </p:nvPr>
        </p:nvSpPr>
        <p:spPr>
          <a:xfrm>
            <a:off x="457200" y="764704"/>
            <a:ext cx="8229600" cy="6093296"/>
          </a:xfrm>
        </p:spPr>
        <p:txBody>
          <a:bodyPr>
            <a:noAutofit/>
          </a:bodyPr>
          <a:lstStyle/>
          <a:p>
            <a:pPr marL="0" indent="0">
              <a:buNone/>
            </a:pPr>
            <a:r>
              <a:rPr lang="en-GB" sz="2400" dirty="0"/>
              <a:t>The Family Fund</a:t>
            </a:r>
          </a:p>
          <a:p>
            <a:pPr marL="0" indent="0">
              <a:buNone/>
            </a:pPr>
            <a:r>
              <a:rPr lang="en-GB" sz="2400" dirty="0">
                <a:hlinkClick r:id="rId4"/>
              </a:rPr>
              <a:t>https://www.familyfund.org.uk</a:t>
            </a:r>
            <a:endParaRPr lang="en-GB" sz="2400" dirty="0"/>
          </a:p>
          <a:p>
            <a:pPr marL="0" indent="0">
              <a:buNone/>
            </a:pPr>
            <a:r>
              <a:rPr lang="en-GB" sz="2400" dirty="0"/>
              <a:t>There mission is to provide items and services to all low-income families in the UK raising disabled or seriously ill children, that they could not otherwise afford or access, and that help improve their quality of life, realise their rights, and remove some of the barriers they face.</a:t>
            </a:r>
          </a:p>
          <a:p>
            <a:pPr marL="0" indent="0">
              <a:buNone/>
            </a:pPr>
            <a:r>
              <a:rPr lang="en-GB" sz="2400" dirty="0"/>
              <a:t>They provide grants for a wide range of items, such as washing machines, sensory toys, family breaks, bedding, tablets, furniture, outdoor play equipment, clothing and computers. It can be a struggle financially, emotionally and physically for families raising a disabled or seriously ill child, and these grants help break down many of the barriers families face, improving their quality of life and easing the additional daily pressures.</a:t>
            </a:r>
          </a:p>
          <a:p>
            <a:pPr marL="0" indent="0">
              <a:buNone/>
            </a:pPr>
            <a:r>
              <a:rPr lang="en-GB" sz="2400" dirty="0"/>
              <a:t>ref. Family fund.org</a:t>
            </a:r>
          </a:p>
        </p:txBody>
      </p:sp>
      <p:sp>
        <p:nvSpPr>
          <p:cNvPr id="4" name="Rectangle 3"/>
          <p:cNvSpPr/>
          <p:nvPr/>
        </p:nvSpPr>
        <p:spPr>
          <a:xfrm>
            <a:off x="2286000" y="2690336"/>
            <a:ext cx="4572000" cy="1200329"/>
          </a:xfrm>
          <a:prstGeom prst="rect">
            <a:avLst/>
          </a:prstGeom>
        </p:spPr>
        <p:txBody>
          <a:bodyPr>
            <a:spAutoFit/>
          </a:bodyPr>
          <a:lstStyle/>
          <a:p>
            <a:endParaRPr lang="en-GB" dirty="0"/>
          </a:p>
          <a:p>
            <a:endParaRPr lang="en-GB" dirty="0"/>
          </a:p>
          <a:p>
            <a:endParaRPr lang="en-GB" dirty="0"/>
          </a:p>
          <a:p>
            <a:endParaRPr lang="en-GB" dirty="0"/>
          </a:p>
        </p:txBody>
      </p:sp>
      <p:pic>
        <p:nvPicPr>
          <p:cNvPr id="5" name="Recorded Sound">
            <a:hlinkClick r:id="" action="ppaction://media"/>
            <a:extLst>
              <a:ext uri="{FF2B5EF4-FFF2-40B4-BE49-F238E27FC236}">
                <a16:creationId xmlns:a16="http://schemas.microsoft.com/office/drawing/2014/main" id="{06FA1178-84EE-405B-BBFA-B855251A8C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54800" y="1091264"/>
            <a:ext cx="406400" cy="406400"/>
          </a:xfrm>
          <a:prstGeom prst="rect">
            <a:avLst/>
          </a:prstGeom>
        </p:spPr>
      </p:pic>
    </p:spTree>
    <p:extLst>
      <p:ext uri="{BB962C8B-B14F-4D97-AF65-F5344CB8AC3E}">
        <p14:creationId xmlns:p14="http://schemas.microsoft.com/office/powerpoint/2010/main" val="47896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5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31837"/>
          </a:xfrm>
        </p:spPr>
        <p:txBody>
          <a:bodyPr>
            <a:normAutofit/>
          </a:bodyPr>
          <a:lstStyle/>
          <a:p>
            <a:r>
              <a:rPr lang="en-GB" sz="3200" dirty="0"/>
              <a:t>Derbyshire SEND support</a:t>
            </a:r>
          </a:p>
        </p:txBody>
      </p:sp>
      <p:sp>
        <p:nvSpPr>
          <p:cNvPr id="3" name="Content Placeholder 2"/>
          <p:cNvSpPr>
            <a:spLocks noGrp="1"/>
          </p:cNvSpPr>
          <p:nvPr>
            <p:ph idx="1"/>
          </p:nvPr>
        </p:nvSpPr>
        <p:spPr>
          <a:xfrm>
            <a:off x="457200" y="548680"/>
            <a:ext cx="8229600" cy="6048672"/>
          </a:xfrm>
        </p:spPr>
        <p:txBody>
          <a:bodyPr>
            <a:normAutofit/>
          </a:bodyPr>
          <a:lstStyle/>
          <a:p>
            <a:pPr marL="0" indent="0">
              <a:buNone/>
            </a:pPr>
            <a:endParaRPr lang="en-GB" sz="2000" dirty="0">
              <a:hlinkClick r:id="rId4"/>
            </a:endParaRPr>
          </a:p>
          <a:p>
            <a:pPr marL="0" indent="0">
              <a:buNone/>
            </a:pPr>
            <a:r>
              <a:rPr lang="en-GB" sz="2400" dirty="0">
                <a:hlinkClick r:id="rId4"/>
              </a:rPr>
              <a:t>https://www.derbyshireiass.co.uk/home.aspx</a:t>
            </a:r>
            <a:endParaRPr lang="en-GB" sz="2400" dirty="0"/>
          </a:p>
          <a:p>
            <a:pPr marL="0" indent="0">
              <a:buNone/>
            </a:pPr>
            <a:r>
              <a:rPr lang="en-GB" sz="2400" dirty="0"/>
              <a:t>Derbyshire Information, Advice and Support Service (DIASS) provides independent information, advice and support to children and young people with special educational needs and disabilities (SEND), as well as their parents and carers.</a:t>
            </a:r>
          </a:p>
          <a:p>
            <a:pPr marL="0" indent="0">
              <a:buNone/>
            </a:pPr>
            <a:r>
              <a:rPr lang="en-GB" sz="2400" dirty="0"/>
              <a:t>We aim to help parents and carers increase their involvement in the education of their children and ensure that they have access to information and advice about issues relating to a child or young person's health and social care.</a:t>
            </a:r>
          </a:p>
          <a:p>
            <a:pPr marL="0" indent="0">
              <a:buNone/>
            </a:pPr>
            <a:r>
              <a:rPr lang="en-GB" sz="2400" dirty="0"/>
              <a:t>The service is impartial, confidential, and works at arm's length from the local authority. The advice is free and accessible to all parents of children with SEND. </a:t>
            </a:r>
          </a:p>
          <a:p>
            <a:pPr marL="0" indent="0">
              <a:buNone/>
            </a:pPr>
            <a:endParaRPr lang="en-GB" sz="2000" dirty="0"/>
          </a:p>
        </p:txBody>
      </p:sp>
      <p:pic>
        <p:nvPicPr>
          <p:cNvPr id="4" name="Recorded Sound">
            <a:hlinkClick r:id="" action="ppaction://media"/>
            <a:extLst>
              <a:ext uri="{FF2B5EF4-FFF2-40B4-BE49-F238E27FC236}">
                <a16:creationId xmlns:a16="http://schemas.microsoft.com/office/drawing/2014/main" id="{EB1998EF-7EB8-4685-B11B-1C17F3B315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80312" y="731837"/>
            <a:ext cx="406400" cy="406400"/>
          </a:xfrm>
          <a:prstGeom prst="rect">
            <a:avLst/>
          </a:prstGeom>
        </p:spPr>
      </p:pic>
    </p:spTree>
    <p:extLst>
      <p:ext uri="{BB962C8B-B14F-4D97-AF65-F5344CB8AC3E}">
        <p14:creationId xmlns:p14="http://schemas.microsoft.com/office/powerpoint/2010/main" val="97996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31837"/>
          </a:xfrm>
        </p:spPr>
        <p:txBody>
          <a:bodyPr>
            <a:normAutofit/>
          </a:bodyPr>
          <a:lstStyle/>
          <a:p>
            <a:r>
              <a:rPr lang="en-GB" sz="3200" dirty="0"/>
              <a:t>Derby City SEND Support</a:t>
            </a:r>
          </a:p>
        </p:txBody>
      </p:sp>
      <p:sp>
        <p:nvSpPr>
          <p:cNvPr id="3" name="Content Placeholder 2"/>
          <p:cNvSpPr>
            <a:spLocks noGrp="1"/>
          </p:cNvSpPr>
          <p:nvPr>
            <p:ph idx="1"/>
          </p:nvPr>
        </p:nvSpPr>
        <p:spPr>
          <a:xfrm>
            <a:off x="457200" y="620688"/>
            <a:ext cx="8229600" cy="6048672"/>
          </a:xfrm>
        </p:spPr>
        <p:txBody>
          <a:bodyPr>
            <a:normAutofit fontScale="85000" lnSpcReduction="10000"/>
          </a:bodyPr>
          <a:lstStyle/>
          <a:p>
            <a:pPr marL="0" indent="0">
              <a:buNone/>
            </a:pPr>
            <a:r>
              <a:rPr lang="en-GB" sz="2600" dirty="0">
                <a:hlinkClick r:id="rId5"/>
              </a:rPr>
              <a:t>https://derbysendiass.org.uk</a:t>
            </a:r>
            <a:endParaRPr lang="en-GB" sz="2600" dirty="0"/>
          </a:p>
          <a:p>
            <a:endParaRPr lang="en-GB" sz="2600" dirty="0"/>
          </a:p>
          <a:p>
            <a:pPr marL="0" indent="0">
              <a:buNone/>
            </a:pPr>
            <a:r>
              <a:rPr lang="en-GB" sz="2600" dirty="0"/>
              <a:t>Are you finding it hard to get your voice heard?</a:t>
            </a:r>
          </a:p>
          <a:p>
            <a:pPr marL="0" indent="0">
              <a:buNone/>
            </a:pPr>
            <a:r>
              <a:rPr lang="en-GB" sz="2600" dirty="0"/>
              <a:t>Do you need someone impartial and confidential to talk to about the</a:t>
            </a:r>
          </a:p>
          <a:p>
            <a:pPr marL="0" indent="0">
              <a:buNone/>
            </a:pPr>
            <a:r>
              <a:rPr lang="en-GB" sz="2600" dirty="0"/>
              <a:t> support your child or young person receives?</a:t>
            </a:r>
          </a:p>
          <a:p>
            <a:pPr marL="0" indent="0">
              <a:buNone/>
            </a:pPr>
            <a:r>
              <a:rPr lang="en-GB" sz="2600" dirty="0"/>
              <a:t>Do you need information about education, health or social care</a:t>
            </a:r>
          </a:p>
          <a:p>
            <a:pPr marL="0" indent="0">
              <a:buNone/>
            </a:pPr>
            <a:r>
              <a:rPr lang="en-GB" sz="2600" dirty="0"/>
              <a:t>systems in relation to Special Educational Needs and Disability (SEND) provision?</a:t>
            </a:r>
          </a:p>
          <a:p>
            <a:pPr marL="0" indent="0">
              <a:buNone/>
            </a:pPr>
            <a:r>
              <a:rPr lang="en-GB" sz="2600" dirty="0"/>
              <a:t>Do you need support in discussions with your child’s school or Local</a:t>
            </a:r>
          </a:p>
          <a:p>
            <a:pPr marL="0" indent="0">
              <a:buNone/>
            </a:pPr>
            <a:r>
              <a:rPr lang="en-GB" sz="2600" dirty="0"/>
              <a:t>Authority?</a:t>
            </a:r>
          </a:p>
          <a:p>
            <a:pPr marL="0" indent="0">
              <a:buNone/>
            </a:pPr>
            <a:r>
              <a:rPr lang="en-GB" sz="2600" dirty="0"/>
              <a:t>Has your child or young person been excluded or at risk of exclusion</a:t>
            </a:r>
          </a:p>
          <a:p>
            <a:pPr marL="0" indent="0">
              <a:buNone/>
            </a:pPr>
            <a:r>
              <a:rPr lang="en-GB" sz="2600" dirty="0"/>
              <a:t>from school or on a part time timetable?</a:t>
            </a:r>
          </a:p>
          <a:p>
            <a:pPr marL="0" indent="0">
              <a:buNone/>
            </a:pPr>
            <a:endParaRPr lang="en-GB" sz="2600" dirty="0"/>
          </a:p>
          <a:p>
            <a:pPr marL="0" indent="0">
              <a:buNone/>
            </a:pPr>
            <a:r>
              <a:rPr lang="en-GB" sz="2600" dirty="0"/>
              <a:t>Derby City SEND Support offers Free, confidential, impartial information, advice and support for parents, children and young people up to the age of 25 about Special Educational Needs and Disabilities.</a:t>
            </a:r>
          </a:p>
          <a:p>
            <a:pPr marL="0" indent="0">
              <a:buNone/>
            </a:pPr>
            <a:endParaRPr lang="en-GB" sz="2600" dirty="0"/>
          </a:p>
          <a:p>
            <a:pPr marL="0" indent="0">
              <a:buNone/>
            </a:pPr>
            <a:endParaRPr lang="en-GB" sz="2000" dirty="0"/>
          </a:p>
        </p:txBody>
      </p:sp>
      <p:pic>
        <p:nvPicPr>
          <p:cNvPr id="4" name="Recorded Sound">
            <a:hlinkClick r:id="" action="ppaction://media"/>
            <a:extLst>
              <a:ext uri="{FF2B5EF4-FFF2-40B4-BE49-F238E27FC236}">
                <a16:creationId xmlns:a16="http://schemas.microsoft.com/office/drawing/2014/main" id="{77B8A6F8-11D3-48E8-977F-C5E1801C2F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20272" y="946125"/>
            <a:ext cx="406400" cy="406400"/>
          </a:xfrm>
          <a:prstGeom prst="rect">
            <a:avLst/>
          </a:prstGeom>
        </p:spPr>
      </p:pic>
    </p:spTree>
    <p:extLst>
      <p:ext uri="{BB962C8B-B14F-4D97-AF65-F5344CB8AC3E}">
        <p14:creationId xmlns:p14="http://schemas.microsoft.com/office/powerpoint/2010/main" val="359719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Autofit/>
          </a:bodyPr>
          <a:lstStyle/>
          <a:p>
            <a:r>
              <a:rPr lang="en-GB" sz="3200" b="1" dirty="0"/>
              <a:t>Local offer</a:t>
            </a:r>
          </a:p>
        </p:txBody>
      </p:sp>
      <p:sp>
        <p:nvSpPr>
          <p:cNvPr id="4" name="Content Placeholder 3"/>
          <p:cNvSpPr>
            <a:spLocks noGrp="1"/>
          </p:cNvSpPr>
          <p:nvPr>
            <p:ph idx="1"/>
          </p:nvPr>
        </p:nvSpPr>
        <p:spPr>
          <a:xfrm>
            <a:off x="459424" y="836712"/>
            <a:ext cx="8229600" cy="5184576"/>
          </a:xfrm>
        </p:spPr>
        <p:txBody>
          <a:bodyPr>
            <a:normAutofit/>
          </a:bodyPr>
          <a:lstStyle/>
          <a:p>
            <a:pPr marL="0" indent="0">
              <a:buNone/>
            </a:pPr>
            <a:r>
              <a:rPr lang="en-GB" sz="2400" dirty="0"/>
              <a:t>A local offer gives children/young people and their families information about what support services are in your local area.</a:t>
            </a:r>
          </a:p>
          <a:p>
            <a:pPr marL="0" indent="0">
              <a:buNone/>
            </a:pPr>
            <a:r>
              <a:rPr lang="en-GB" sz="2400" dirty="0"/>
              <a:t>Further support and information can be found on the local offer websites.</a:t>
            </a:r>
          </a:p>
          <a:p>
            <a:pPr marL="0" indent="0">
              <a:buNone/>
            </a:pPr>
            <a:endParaRPr lang="en-GB" sz="2400" dirty="0"/>
          </a:p>
          <a:p>
            <a:pPr marL="0" indent="0">
              <a:buNone/>
            </a:pPr>
            <a:r>
              <a:rPr lang="en-GB" sz="2400" dirty="0"/>
              <a:t>Derbyshire residents: </a:t>
            </a:r>
          </a:p>
          <a:p>
            <a:pPr marL="0" indent="0">
              <a:buNone/>
            </a:pPr>
            <a:r>
              <a:rPr lang="en-GB" sz="2400" dirty="0">
                <a:hlinkClick r:id="rId4"/>
              </a:rPr>
              <a:t>https://localoffer.derbyshire.gov.uk/#!/directory</a:t>
            </a:r>
            <a:endParaRPr lang="en-GB" sz="2400" dirty="0"/>
          </a:p>
          <a:p>
            <a:pPr marL="0" indent="0">
              <a:buNone/>
            </a:pPr>
            <a:endParaRPr lang="en-GB" sz="2400" dirty="0"/>
          </a:p>
          <a:p>
            <a:pPr marL="0" indent="0">
              <a:buNone/>
            </a:pPr>
            <a:r>
              <a:rPr lang="en-GB" sz="2400" dirty="0"/>
              <a:t>Derby City residents:</a:t>
            </a:r>
          </a:p>
          <a:p>
            <a:pPr marL="0" indent="0">
              <a:buNone/>
            </a:pPr>
            <a:r>
              <a:rPr lang="en-GB" sz="2400" dirty="0">
                <a:hlinkClick r:id="rId5"/>
              </a:rPr>
              <a:t>https://www.derby.gov.uk</a:t>
            </a:r>
            <a:endParaRPr lang="en-GB" sz="2400" dirty="0"/>
          </a:p>
          <a:p>
            <a:pPr marL="0" indent="0">
              <a:buNone/>
            </a:pPr>
            <a:endParaRPr lang="en-GB" sz="2400" dirty="0"/>
          </a:p>
          <a:p>
            <a:endParaRPr lang="en-GB" dirty="0"/>
          </a:p>
          <a:p>
            <a:endParaRPr lang="en-GB" dirty="0"/>
          </a:p>
          <a:p>
            <a:endParaRPr lang="en-GB" dirty="0"/>
          </a:p>
        </p:txBody>
      </p:sp>
      <p:pic>
        <p:nvPicPr>
          <p:cNvPr id="3" name="Recorded Sound">
            <a:hlinkClick r:id="" action="ppaction://media"/>
            <a:extLst>
              <a:ext uri="{FF2B5EF4-FFF2-40B4-BE49-F238E27FC236}">
                <a16:creationId xmlns:a16="http://schemas.microsoft.com/office/drawing/2014/main" id="{E9AA9D37-861D-48F0-A181-46BBE7E5CA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20272" y="2348880"/>
            <a:ext cx="406400" cy="406400"/>
          </a:xfrm>
          <a:prstGeom prst="rect">
            <a:avLst/>
          </a:prstGeom>
        </p:spPr>
      </p:pic>
    </p:spTree>
    <p:extLst>
      <p:ext uri="{BB962C8B-B14F-4D97-AF65-F5344CB8AC3E}">
        <p14:creationId xmlns:p14="http://schemas.microsoft.com/office/powerpoint/2010/main" val="368491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31837"/>
          </a:xfrm>
        </p:spPr>
        <p:txBody>
          <a:bodyPr>
            <a:noAutofit/>
          </a:bodyPr>
          <a:lstStyle/>
          <a:p>
            <a:r>
              <a:rPr lang="en-GB" sz="3200" b="1" dirty="0"/>
              <a:t>Graduated response for individual pupils (GRIP)</a:t>
            </a:r>
          </a:p>
        </p:txBody>
      </p:sp>
      <p:sp>
        <p:nvSpPr>
          <p:cNvPr id="3" name="Content Placeholder 2"/>
          <p:cNvSpPr>
            <a:spLocks noGrp="1"/>
          </p:cNvSpPr>
          <p:nvPr>
            <p:ph idx="1"/>
          </p:nvPr>
        </p:nvSpPr>
        <p:spPr>
          <a:xfrm>
            <a:off x="457200" y="731838"/>
            <a:ext cx="8229600" cy="5289450"/>
          </a:xfrm>
        </p:spPr>
        <p:txBody>
          <a:bodyPr>
            <a:normAutofit/>
          </a:bodyPr>
          <a:lstStyle/>
          <a:p>
            <a:pPr marL="0" indent="0">
              <a:buNone/>
            </a:pPr>
            <a:r>
              <a:rPr lang="en-GB" sz="2400" dirty="0"/>
              <a:t>Derbyshire's GRIP initiative is for pupils with significant special educational needs in primary and secondary schools.</a:t>
            </a:r>
          </a:p>
          <a:p>
            <a:pPr marL="0" indent="0">
              <a:buNone/>
            </a:pPr>
            <a:endParaRPr lang="en-GB" sz="2400" dirty="0"/>
          </a:p>
          <a:p>
            <a:pPr marL="0" indent="0">
              <a:buNone/>
            </a:pPr>
            <a:r>
              <a:rPr lang="en-GB" sz="2400" dirty="0"/>
              <a:t>If an application is successful, schools will receive GRIP funding straight away.</a:t>
            </a:r>
          </a:p>
          <a:p>
            <a:pPr marL="0" indent="0">
              <a:buNone/>
            </a:pPr>
            <a:endParaRPr lang="en-GB" sz="2400" dirty="0"/>
          </a:p>
          <a:p>
            <a:pPr marL="0" indent="0">
              <a:buNone/>
            </a:pPr>
            <a:r>
              <a:rPr lang="en-GB" sz="2400" dirty="0"/>
              <a:t>The GRIP funding will give schools and parents and carers the opportunity to be more flexible in how pupil support is best delivered and a range of interventions can be considered. Parents and carers must be fully involved and agree the GRIP plan in partnership with schools.</a:t>
            </a:r>
          </a:p>
          <a:p>
            <a:pPr marL="0" indent="0">
              <a:buNone/>
            </a:pPr>
            <a:endParaRPr lang="en-GB" sz="2400" dirty="0"/>
          </a:p>
          <a:p>
            <a:pPr marL="0" indent="0">
              <a:buNone/>
            </a:pPr>
            <a:r>
              <a:rPr lang="en-GB" sz="2400" dirty="0"/>
              <a:t>Accessed via the Local Offer (search GRIP funding)</a:t>
            </a:r>
          </a:p>
          <a:p>
            <a:endParaRPr lang="en-GB" sz="2400" dirty="0"/>
          </a:p>
        </p:txBody>
      </p:sp>
      <p:pic>
        <p:nvPicPr>
          <p:cNvPr id="4" name="Recorded Sound">
            <a:hlinkClick r:id="" action="ppaction://media"/>
            <a:extLst>
              <a:ext uri="{FF2B5EF4-FFF2-40B4-BE49-F238E27FC236}">
                <a16:creationId xmlns:a16="http://schemas.microsoft.com/office/drawing/2014/main" id="{A8241591-9BB3-44AA-A8C5-720B7976DC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8424" y="1196752"/>
            <a:ext cx="406400" cy="406400"/>
          </a:xfrm>
          <a:prstGeom prst="rect">
            <a:avLst/>
          </a:prstGeom>
        </p:spPr>
      </p:pic>
    </p:spTree>
    <p:extLst>
      <p:ext uri="{BB962C8B-B14F-4D97-AF65-F5344CB8AC3E}">
        <p14:creationId xmlns:p14="http://schemas.microsoft.com/office/powerpoint/2010/main" val="270106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Powerpoint_template_Corporate_0913_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Form_x0020_Admin xmlns="0e2af0b0-61f0-4788-b376-d31a980aa10c">
      <UserInfo>
        <DisplayName/>
        <AccountId xsi:nil="true"/>
        <AccountType/>
      </UserInfo>
    </Form_x0020_Admin>
    <Policy_x0020_Reference xmlns="0e2af0b0-61f0-4788-b376-d31a980aa10c" xsi:nil="true"/>
    <Originator xmlns="0e2af0b0-61f0-4788-b376-d31a980aa10c" xsi:nil="true"/>
    <_dlc_DocId xmlns="34ef45b1-504e-4bf9-8eb4-e390b30a1710">DHCFTDOC-46-444</_dlc_DocId>
    <_dlc_DocIdUrl xmlns="34ef45b1-504e-4bf9-8eb4-e390b30a1710">
      <Url>http://connect/sites/ConnectTeams/Resources/ApprovedForms/_layouts/DocIdRedir.aspx?ID=DHCFTDOC-46-444</Url>
      <Description>DHCFTDOC-46-444</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B667C79063295C468A9E6F835EDA6FA9" ma:contentTypeVersion="4" ma:contentTypeDescription="Create a new document." ma:contentTypeScope="" ma:versionID="5b2071572eb2bccd25f98d9ace41be67">
  <xsd:schema xmlns:xsd="http://www.w3.org/2001/XMLSchema" xmlns:xs="http://www.w3.org/2001/XMLSchema" xmlns:p="http://schemas.microsoft.com/office/2006/metadata/properties" xmlns:ns2="34ef45b1-504e-4bf9-8eb4-e390b30a1710" xmlns:ns3="0e2af0b0-61f0-4788-b376-d31a980aa10c" targetNamespace="http://schemas.microsoft.com/office/2006/metadata/properties" ma:root="true" ma:fieldsID="88fee8c39ff0b5e7deaa28d0c4ac4f97" ns2:_="" ns3:_="">
    <xsd:import namespace="34ef45b1-504e-4bf9-8eb4-e390b30a1710"/>
    <xsd:import namespace="0e2af0b0-61f0-4788-b376-d31a980aa10c"/>
    <xsd:element name="properties">
      <xsd:complexType>
        <xsd:sequence>
          <xsd:element name="documentManagement">
            <xsd:complexType>
              <xsd:all>
                <xsd:element ref="ns2:_dlc_DocId" minOccurs="0"/>
                <xsd:element ref="ns2:_dlc_DocIdUrl" minOccurs="0"/>
                <xsd:element ref="ns2:_dlc_DocIdPersistId" minOccurs="0"/>
                <xsd:element ref="ns3:Policy_x0020_Reference" minOccurs="0"/>
                <xsd:element ref="ns3:Originator" minOccurs="0"/>
                <xsd:element ref="ns3:Form_x0020_Admi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ef45b1-504e-4bf9-8eb4-e390b30a171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e2af0b0-61f0-4788-b376-d31a980aa10c" elementFormDefault="qualified">
    <xsd:import namespace="http://schemas.microsoft.com/office/2006/documentManagement/types"/>
    <xsd:import namespace="http://schemas.microsoft.com/office/infopath/2007/PartnerControls"/>
    <xsd:element name="Policy_x0020_Reference" ma:index="11" nillable="true" ma:displayName="Policy Reference" ma:internalName="Policy_x0020_Reference">
      <xsd:simpleType>
        <xsd:restriction base="dms:Text">
          <xsd:maxLength value="255"/>
        </xsd:restriction>
      </xsd:simpleType>
    </xsd:element>
    <xsd:element name="Originator" ma:index="12" nillable="true" ma:displayName="Originator" ma:description="Please enter the department responsible for the form." ma:internalName="Originator">
      <xsd:simpleType>
        <xsd:restriction base="dms:Text">
          <xsd:maxLength value="255"/>
        </xsd:restriction>
      </xsd:simpleType>
    </xsd:element>
    <xsd:element name="Form_x0020_Admin" ma:index="13" nillable="true" ma:displayName="Form Admin" ma:description="Please select the administrator for this form." ma:list="UserInfo" ma:SharePointGroup="0" ma:internalName="Form_x0020_Admin"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491766C-920E-4D5C-904F-B21F4136F58B}">
  <ds:schemaRefs>
    <ds:schemaRef ds:uri="0e2af0b0-61f0-4788-b376-d31a980aa10c"/>
    <ds:schemaRef ds:uri="http://purl.org/dc/elements/1.1/"/>
    <ds:schemaRef ds:uri="http://schemas.microsoft.com/office/2006/metadata/properties"/>
    <ds:schemaRef ds:uri="34ef45b1-504e-4bf9-8eb4-e390b30a1710"/>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E9903E1D-656E-4AE6-973C-4A5D6734FA60}">
  <ds:schemaRefs>
    <ds:schemaRef ds:uri="http://schemas.microsoft.com/sharepoint/events"/>
  </ds:schemaRefs>
</ds:datastoreItem>
</file>

<file path=customXml/itemProps3.xml><?xml version="1.0" encoding="utf-8"?>
<ds:datastoreItem xmlns:ds="http://schemas.openxmlformats.org/officeDocument/2006/customXml" ds:itemID="{69C7B783-6B7D-4DA4-BD5D-BB23F66410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ef45b1-504e-4bf9-8eb4-e390b30a1710"/>
    <ds:schemaRef ds:uri="0e2af0b0-61f0-4788-b376-d31a980aa1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FC69DA78-7CB0-445E-82E7-349C0269020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Powerpoint_template_Corporate_0913_1.potx</Template>
  <TotalTime>6733</TotalTime>
  <Words>2715</Words>
  <Application>Microsoft Macintosh PowerPoint</Application>
  <PresentationFormat>On-screen Show (4:3)</PresentationFormat>
  <Paragraphs>332</Paragraphs>
  <Slides>38</Slides>
  <Notes>1</Notes>
  <HiddenSlides>0</HiddenSlides>
  <MMClips>29</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38</vt:i4>
      </vt:variant>
    </vt:vector>
  </HeadingPairs>
  <TitlesOfParts>
    <vt:vector size="42" baseType="lpstr">
      <vt:lpstr>Arial</vt:lpstr>
      <vt:lpstr>Calibri</vt:lpstr>
      <vt:lpstr>Powerpoint_template_Corporate_0913_1</vt:lpstr>
      <vt:lpstr>Office Theme</vt:lpstr>
      <vt:lpstr>Welcome to the Waiting Well presentation by the Specialist ADHD Team </vt:lpstr>
      <vt:lpstr>Waiting well</vt:lpstr>
      <vt:lpstr>We will cover </vt:lpstr>
      <vt:lpstr> Financial Support</vt:lpstr>
      <vt:lpstr>Financial Support</vt:lpstr>
      <vt:lpstr>Derbyshire SEND support</vt:lpstr>
      <vt:lpstr>Derby City SEND Support</vt:lpstr>
      <vt:lpstr>Local offer</vt:lpstr>
      <vt:lpstr>Graduated response for individual pupils (GRIP)</vt:lpstr>
      <vt:lpstr>Developmental behaviours</vt:lpstr>
      <vt:lpstr> Expected Developmental Behaviours 5-7 years</vt:lpstr>
      <vt:lpstr>Expected Developmental Behaviours 8-11years</vt:lpstr>
      <vt:lpstr>Adolescents </vt:lpstr>
      <vt:lpstr>Children and young people may sometimes  </vt:lpstr>
      <vt:lpstr>Things that can affect your child’s  Behaviour</vt:lpstr>
      <vt:lpstr>Routines and Boundaries</vt:lpstr>
      <vt:lpstr>Building your relationship with your child/young person</vt:lpstr>
      <vt:lpstr>Family meeting</vt:lpstr>
      <vt:lpstr>How and what to include</vt:lpstr>
      <vt:lpstr>Routines</vt:lpstr>
      <vt:lpstr>Reward the positive behaviours </vt:lpstr>
      <vt:lpstr>Reward the positives </vt:lpstr>
      <vt:lpstr>Ideas for consequences</vt:lpstr>
      <vt:lpstr>Anger</vt:lpstr>
      <vt:lpstr>Outbursts/meltdowns</vt:lpstr>
      <vt:lpstr>Underneath the anger are all these feelings</vt:lpstr>
      <vt:lpstr>Encouraging positive behaviour</vt:lpstr>
      <vt:lpstr>Mindfulness apps</vt:lpstr>
      <vt:lpstr>Sleep</vt:lpstr>
      <vt:lpstr>How to improve sleep</vt:lpstr>
      <vt:lpstr>Anxiety</vt:lpstr>
      <vt:lpstr>PowerPoint Presentation</vt:lpstr>
      <vt:lpstr>PowerPoint Presentation</vt:lpstr>
      <vt:lpstr>PowerPoint Presentation</vt:lpstr>
      <vt:lpstr>Tics</vt:lpstr>
      <vt:lpstr>When to see a GP</vt:lpstr>
      <vt:lpstr>PowerPoint Presentation</vt:lpstr>
      <vt:lpstr>And Finally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DHCFT Comms</dc:creator>
  <cp:lastModifiedBy>Debbie Jackson</cp:lastModifiedBy>
  <cp:revision>159</cp:revision>
  <dcterms:created xsi:type="dcterms:W3CDTF">2014-04-30T12:35:07Z</dcterms:created>
  <dcterms:modified xsi:type="dcterms:W3CDTF">2022-03-31T13:28:24Z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853a7b96-d569-4b20-9a6c-7af3332a0824</vt:lpwstr>
  </property>
  <property fmtid="{D5CDD505-2E9C-101B-9397-08002B2CF9AE}" pid="3" name="ContentTypeId">
    <vt:lpwstr>0x010100B667C79063295C468A9E6F835EDA6FA9</vt:lpwstr>
  </property>
</Properties>
</file>